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7" r:id="rId2"/>
  </p:sldMasterIdLst>
  <p:notesMasterIdLst>
    <p:notesMasterId r:id="rId45"/>
  </p:notesMasterIdLst>
  <p:handoutMasterIdLst>
    <p:handoutMasterId r:id="rId46"/>
  </p:handoutMasterIdLst>
  <p:sldIdLst>
    <p:sldId id="313" r:id="rId3"/>
    <p:sldId id="284" r:id="rId4"/>
    <p:sldId id="264" r:id="rId5"/>
    <p:sldId id="293" r:id="rId6"/>
    <p:sldId id="281" r:id="rId7"/>
    <p:sldId id="288" r:id="rId8"/>
    <p:sldId id="316" r:id="rId9"/>
    <p:sldId id="263" r:id="rId10"/>
    <p:sldId id="300" r:id="rId11"/>
    <p:sldId id="299" r:id="rId12"/>
    <p:sldId id="295" r:id="rId13"/>
    <p:sldId id="296" r:id="rId14"/>
    <p:sldId id="314" r:id="rId15"/>
    <p:sldId id="306" r:id="rId16"/>
    <p:sldId id="259" r:id="rId17"/>
    <p:sldId id="258" r:id="rId18"/>
    <p:sldId id="265" r:id="rId19"/>
    <p:sldId id="262" r:id="rId20"/>
    <p:sldId id="261" r:id="rId21"/>
    <p:sldId id="268" r:id="rId22"/>
    <p:sldId id="266" r:id="rId23"/>
    <p:sldId id="269" r:id="rId24"/>
    <p:sldId id="267" r:id="rId25"/>
    <p:sldId id="270" r:id="rId26"/>
    <p:sldId id="277" r:id="rId27"/>
    <p:sldId id="278" r:id="rId28"/>
    <p:sldId id="279" r:id="rId29"/>
    <p:sldId id="280" r:id="rId30"/>
    <p:sldId id="271" r:id="rId31"/>
    <p:sldId id="273" r:id="rId32"/>
    <p:sldId id="275" r:id="rId33"/>
    <p:sldId id="307" r:id="rId34"/>
    <p:sldId id="308" r:id="rId35"/>
    <p:sldId id="317" r:id="rId36"/>
    <p:sldId id="318" r:id="rId37"/>
    <p:sldId id="289" r:id="rId38"/>
    <p:sldId id="290" r:id="rId39"/>
    <p:sldId id="291" r:id="rId40"/>
    <p:sldId id="312" r:id="rId41"/>
    <p:sldId id="301" r:id="rId42"/>
    <p:sldId id="302" r:id="rId43"/>
    <p:sldId id="304" r:id="rId4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8"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2994" autoAdjust="0"/>
  </p:normalViewPr>
  <p:slideViewPr>
    <p:cSldViewPr>
      <p:cViewPr>
        <p:scale>
          <a:sx n="75" d="100"/>
          <a:sy n="75" d="100"/>
        </p:scale>
        <p:origin x="1627" y="19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3" d="100"/>
          <a:sy n="63" d="100"/>
        </p:scale>
        <p:origin x="3158" y="77"/>
      </p:cViewPr>
      <p:guideLst>
        <p:guide orient="horz" pos="2958"/>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227" tIns="46614" rIns="93227" bIns="46614" rtlCol="0"/>
          <a:lstStyle>
            <a:lvl1pPr algn="l">
              <a:defRPr sz="1200"/>
            </a:lvl1pPr>
          </a:lstStyle>
          <a:p>
            <a:endParaRPr lang="en-CA"/>
          </a:p>
        </p:txBody>
      </p:sp>
      <p:sp>
        <p:nvSpPr>
          <p:cNvPr id="3" name="Date Placeholder 2"/>
          <p:cNvSpPr>
            <a:spLocks noGrp="1"/>
          </p:cNvSpPr>
          <p:nvPr>
            <p:ph type="dt" sz="quarter" idx="1"/>
          </p:nvPr>
        </p:nvSpPr>
        <p:spPr>
          <a:xfrm>
            <a:off x="4023092" y="0"/>
            <a:ext cx="3077739" cy="469424"/>
          </a:xfrm>
          <a:prstGeom prst="rect">
            <a:avLst/>
          </a:prstGeom>
        </p:spPr>
        <p:txBody>
          <a:bodyPr vert="horz" lIns="93227" tIns="46614" rIns="93227" bIns="46614" rtlCol="0"/>
          <a:lstStyle>
            <a:lvl1pPr algn="r">
              <a:defRPr sz="1200"/>
            </a:lvl1pPr>
          </a:lstStyle>
          <a:p>
            <a:fld id="{50E4B144-2820-40BA-92F6-3D7326618210}" type="datetimeFigureOut">
              <a:rPr lang="en-CA" smtClean="0"/>
              <a:t>2020-04-01</a:t>
            </a:fld>
            <a:endParaRPr lang="en-CA"/>
          </a:p>
        </p:txBody>
      </p:sp>
      <p:sp>
        <p:nvSpPr>
          <p:cNvPr id="4" name="Footer Placeholder 3"/>
          <p:cNvSpPr>
            <a:spLocks noGrp="1"/>
          </p:cNvSpPr>
          <p:nvPr>
            <p:ph type="ftr" sz="quarter" idx="2"/>
          </p:nvPr>
        </p:nvSpPr>
        <p:spPr>
          <a:xfrm>
            <a:off x="0" y="8917422"/>
            <a:ext cx="3077739" cy="469424"/>
          </a:xfrm>
          <a:prstGeom prst="rect">
            <a:avLst/>
          </a:prstGeom>
        </p:spPr>
        <p:txBody>
          <a:bodyPr vert="horz" lIns="93227" tIns="46614" rIns="93227" bIns="46614" rtlCol="0" anchor="b"/>
          <a:lstStyle>
            <a:lvl1pPr algn="l">
              <a:defRPr sz="1200"/>
            </a:lvl1pPr>
          </a:lstStyle>
          <a:p>
            <a:endParaRPr lang="en-CA"/>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3227" tIns="46614" rIns="93227" bIns="46614" rtlCol="0" anchor="b"/>
          <a:lstStyle>
            <a:lvl1pPr algn="r">
              <a:defRPr sz="1200"/>
            </a:lvl1pPr>
          </a:lstStyle>
          <a:p>
            <a:fld id="{09253C4B-6732-49DF-BF95-55630FE3B5F6}" type="slidenum">
              <a:rPr lang="en-CA" smtClean="0"/>
              <a:t>‹#›</a:t>
            </a:fld>
            <a:endParaRPr lang="en-CA"/>
          </a:p>
        </p:txBody>
      </p:sp>
    </p:spTree>
    <p:extLst>
      <p:ext uri="{BB962C8B-B14F-4D97-AF65-F5344CB8AC3E}">
        <p14:creationId xmlns:p14="http://schemas.microsoft.com/office/powerpoint/2010/main" val="4042256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227" tIns="46614" rIns="93227" bIns="46614" rtlCol="0"/>
          <a:lstStyle>
            <a:lvl1pPr algn="l">
              <a:defRPr sz="1200"/>
            </a:lvl1pPr>
          </a:lstStyle>
          <a:p>
            <a:endParaRPr lang="en-CA"/>
          </a:p>
        </p:txBody>
      </p:sp>
      <p:sp>
        <p:nvSpPr>
          <p:cNvPr id="3" name="Date Placeholder 2"/>
          <p:cNvSpPr>
            <a:spLocks noGrp="1"/>
          </p:cNvSpPr>
          <p:nvPr>
            <p:ph type="dt" idx="1"/>
          </p:nvPr>
        </p:nvSpPr>
        <p:spPr>
          <a:xfrm>
            <a:off x="4023092" y="0"/>
            <a:ext cx="3077739" cy="469424"/>
          </a:xfrm>
          <a:prstGeom prst="rect">
            <a:avLst/>
          </a:prstGeom>
        </p:spPr>
        <p:txBody>
          <a:bodyPr vert="horz" lIns="93227" tIns="46614" rIns="93227" bIns="46614" rtlCol="0"/>
          <a:lstStyle>
            <a:lvl1pPr algn="r">
              <a:defRPr sz="1200"/>
            </a:lvl1pPr>
          </a:lstStyle>
          <a:p>
            <a:fld id="{BE2CC6A6-2BE0-499A-84FA-E7AA97772673}" type="datetimeFigureOut">
              <a:rPr lang="en-CA" smtClean="0"/>
              <a:t>2020-04-01</a:t>
            </a:fld>
            <a:endParaRPr lang="en-CA"/>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3227" tIns="46614" rIns="93227" bIns="46614" rtlCol="0" anchor="ctr"/>
          <a:lstStyle/>
          <a:p>
            <a:endParaRPr lang="en-CA"/>
          </a:p>
        </p:txBody>
      </p:sp>
      <p:sp>
        <p:nvSpPr>
          <p:cNvPr id="5" name="Notes Placeholder 4"/>
          <p:cNvSpPr>
            <a:spLocks noGrp="1"/>
          </p:cNvSpPr>
          <p:nvPr>
            <p:ph type="body" sz="quarter" idx="3"/>
          </p:nvPr>
        </p:nvSpPr>
        <p:spPr>
          <a:xfrm>
            <a:off x="710248" y="4459528"/>
            <a:ext cx="5681980" cy="4224813"/>
          </a:xfrm>
          <a:prstGeom prst="rect">
            <a:avLst/>
          </a:prstGeom>
        </p:spPr>
        <p:txBody>
          <a:bodyPr vert="horz" lIns="93227" tIns="46614" rIns="93227" bIns="466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69424"/>
          </a:xfrm>
          <a:prstGeom prst="rect">
            <a:avLst/>
          </a:prstGeom>
        </p:spPr>
        <p:txBody>
          <a:bodyPr vert="horz" lIns="93227" tIns="46614" rIns="93227" bIns="466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3227" tIns="46614" rIns="93227" bIns="46614" rtlCol="0" anchor="b"/>
          <a:lstStyle>
            <a:lvl1pPr algn="r">
              <a:defRPr sz="1200"/>
            </a:lvl1pPr>
          </a:lstStyle>
          <a:p>
            <a:fld id="{E255B51C-93B3-45D8-BB37-76D740B446B4}" type="slidenum">
              <a:rPr lang="en-CA" smtClean="0"/>
              <a:t>‹#›</a:t>
            </a:fld>
            <a:endParaRPr lang="en-CA"/>
          </a:p>
        </p:txBody>
      </p:sp>
    </p:spTree>
    <p:extLst>
      <p:ext uri="{BB962C8B-B14F-4D97-AF65-F5344CB8AC3E}">
        <p14:creationId xmlns:p14="http://schemas.microsoft.com/office/powerpoint/2010/main" val="1877233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bc.ca/stevenandchris/experts/oonagh-dunca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Cardiopulmonary_resuscitation" TargetMode="External"/><Relationship Id="rId5" Type="http://schemas.openxmlformats.org/officeDocument/2006/relationships/hyperlink" Target="http://education.fitfeelsgood.ca/" TargetMode="External"/><Relationship Id="rId4" Type="http://schemas.openxmlformats.org/officeDocument/2006/relationships/hyperlink" Target="http://www.fitfeelsgood.c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55B51C-93B3-45D8-BB37-76D740B446B4}" type="slidenum">
              <a:rPr lang="en-CA" smtClean="0"/>
              <a:t>1</a:t>
            </a:fld>
            <a:endParaRPr lang="en-CA"/>
          </a:p>
        </p:txBody>
      </p:sp>
    </p:spTree>
    <p:extLst>
      <p:ext uri="{BB962C8B-B14F-4D97-AF65-F5344CB8AC3E}">
        <p14:creationId xmlns:p14="http://schemas.microsoft.com/office/powerpoint/2010/main" val="2995669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10</a:t>
            </a:fld>
            <a:endParaRPr lang="en-CA"/>
          </a:p>
        </p:txBody>
      </p:sp>
    </p:spTree>
    <p:extLst>
      <p:ext uri="{BB962C8B-B14F-4D97-AF65-F5344CB8AC3E}">
        <p14:creationId xmlns:p14="http://schemas.microsoft.com/office/powerpoint/2010/main" val="148519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11</a:t>
            </a:fld>
            <a:endParaRPr lang="en-CA"/>
          </a:p>
        </p:txBody>
      </p:sp>
    </p:spTree>
    <p:extLst>
      <p:ext uri="{BB962C8B-B14F-4D97-AF65-F5344CB8AC3E}">
        <p14:creationId xmlns:p14="http://schemas.microsoft.com/office/powerpoint/2010/main" val="1283988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12</a:t>
            </a:fld>
            <a:endParaRPr lang="en-CA"/>
          </a:p>
        </p:txBody>
      </p:sp>
    </p:spTree>
    <p:extLst>
      <p:ext uri="{BB962C8B-B14F-4D97-AF65-F5344CB8AC3E}">
        <p14:creationId xmlns:p14="http://schemas.microsoft.com/office/powerpoint/2010/main" val="352740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13</a:t>
            </a:fld>
            <a:endParaRPr lang="en-CA"/>
          </a:p>
        </p:txBody>
      </p:sp>
    </p:spTree>
    <p:extLst>
      <p:ext uri="{BB962C8B-B14F-4D97-AF65-F5344CB8AC3E}">
        <p14:creationId xmlns:p14="http://schemas.microsoft.com/office/powerpoint/2010/main" val="247080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55B51C-93B3-45D8-BB37-76D740B446B4}" type="slidenum">
              <a:rPr lang="en-CA" smtClean="0"/>
              <a:t>14</a:t>
            </a:fld>
            <a:endParaRPr lang="en-CA"/>
          </a:p>
        </p:txBody>
      </p:sp>
    </p:spTree>
    <p:extLst>
      <p:ext uri="{BB962C8B-B14F-4D97-AF65-F5344CB8AC3E}">
        <p14:creationId xmlns:p14="http://schemas.microsoft.com/office/powerpoint/2010/main" val="366220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15</a:t>
            </a:fld>
            <a:endParaRPr lang="en-CA"/>
          </a:p>
        </p:txBody>
      </p:sp>
    </p:spTree>
    <p:extLst>
      <p:ext uri="{BB962C8B-B14F-4D97-AF65-F5344CB8AC3E}">
        <p14:creationId xmlns:p14="http://schemas.microsoft.com/office/powerpoint/2010/main" val="143088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16</a:t>
            </a:fld>
            <a:endParaRPr lang="en-CA"/>
          </a:p>
        </p:txBody>
      </p:sp>
    </p:spTree>
    <p:extLst>
      <p:ext uri="{BB962C8B-B14F-4D97-AF65-F5344CB8AC3E}">
        <p14:creationId xmlns:p14="http://schemas.microsoft.com/office/powerpoint/2010/main" val="428831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17</a:t>
            </a:fld>
            <a:endParaRPr lang="en-CA"/>
          </a:p>
        </p:txBody>
      </p:sp>
    </p:spTree>
    <p:extLst>
      <p:ext uri="{BB962C8B-B14F-4D97-AF65-F5344CB8AC3E}">
        <p14:creationId xmlns:p14="http://schemas.microsoft.com/office/powerpoint/2010/main" val="282539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18</a:t>
            </a:fld>
            <a:endParaRPr lang="en-CA"/>
          </a:p>
        </p:txBody>
      </p:sp>
    </p:spTree>
    <p:extLst>
      <p:ext uri="{BB962C8B-B14F-4D97-AF65-F5344CB8AC3E}">
        <p14:creationId xmlns:p14="http://schemas.microsoft.com/office/powerpoint/2010/main" val="1249983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Oonagh</a:t>
            </a:r>
            <a:r>
              <a:rPr lang="en-CA" dirty="0"/>
              <a:t> is a fitness industry veteran and was recently named Pro Trainer of the Year by the Canadian Association of Fitness Professionals. She is a regular Fitness Expert on the </a:t>
            </a:r>
            <a:r>
              <a:rPr lang="en-CA" dirty="0">
                <a:hlinkClick r:id="rId3"/>
              </a:rPr>
              <a:t>Steven and Chris show </a:t>
            </a:r>
            <a:r>
              <a:rPr lang="en-CA" dirty="0"/>
              <a:t>as well as an acclaimed speaker in the corporate sector and educator for new fitness professionals. She is  the founder and head trainer of </a:t>
            </a:r>
            <a:r>
              <a:rPr lang="en-CA" dirty="0">
                <a:hlinkClick r:id="rId4"/>
              </a:rPr>
              <a:t>Fit Feels Good</a:t>
            </a:r>
            <a:r>
              <a:rPr lang="en-CA" dirty="0"/>
              <a:t> and </a:t>
            </a:r>
            <a:r>
              <a:rPr lang="en-CA" dirty="0">
                <a:hlinkClick r:id="rId5"/>
              </a:rPr>
              <a:t>Fit Feels Good Education</a:t>
            </a:r>
            <a:r>
              <a:rPr lang="en-CA" dirty="0"/>
              <a:t> She teaches the </a:t>
            </a:r>
            <a:r>
              <a:rPr lang="en-CA" i="1" dirty="0" err="1"/>
              <a:t>canfitpro</a:t>
            </a:r>
            <a:r>
              <a:rPr lang="en-CA" dirty="0" err="1"/>
              <a:t>Personal</a:t>
            </a:r>
            <a:r>
              <a:rPr lang="en-CA" dirty="0"/>
              <a:t> Training certification course as well as </a:t>
            </a:r>
            <a:r>
              <a:rPr lang="en-CA" dirty="0">
                <a:hlinkClick r:id="rId6"/>
              </a:rPr>
              <a:t>CPR</a:t>
            </a:r>
            <a:r>
              <a:rPr lang="en-CA" dirty="0"/>
              <a:t> and loves to mentor new fitness professionals. She holds additional certifications in Yoga, TRX and Kettlebells, Zumba, Pre and Postnatal fitness and Les Mills’ RPM and </a:t>
            </a:r>
            <a:r>
              <a:rPr lang="en-CA" dirty="0" err="1"/>
              <a:t>BodyPump</a:t>
            </a:r>
            <a:r>
              <a:rPr lang="en-CA" dirty="0"/>
              <a:t>. She is a Master Trainer for the GROOVE Method and co-authored the manual for the Pre and Post Natal GROOVE Certification. </a:t>
            </a:r>
            <a:r>
              <a:rPr lang="en-CA" dirty="0" err="1"/>
              <a:t>Oonagh</a:t>
            </a:r>
            <a:r>
              <a:rPr lang="en-CA" dirty="0"/>
              <a:t> has been profiled in Glow and Toronto Life magazines for her exceptional training. She also has an MA in Acting from the East 15 Acting School in London and is a published and internationally-produced playwright. When she’s not training, she’s hanging out with her three year old, Felix and her one year old, Otis.</a:t>
            </a:r>
          </a:p>
        </p:txBody>
      </p:sp>
      <p:sp>
        <p:nvSpPr>
          <p:cNvPr id="4" name="Slide Number Placeholder 3"/>
          <p:cNvSpPr>
            <a:spLocks noGrp="1"/>
          </p:cNvSpPr>
          <p:nvPr>
            <p:ph type="sldNum" sz="quarter" idx="10"/>
          </p:nvPr>
        </p:nvSpPr>
        <p:spPr/>
        <p:txBody>
          <a:bodyPr/>
          <a:lstStyle/>
          <a:p>
            <a:fld id="{E255B51C-93B3-45D8-BB37-76D740B446B4}" type="slidenum">
              <a:rPr lang="en-CA" smtClean="0"/>
              <a:t>19</a:t>
            </a:fld>
            <a:endParaRPr lang="en-CA"/>
          </a:p>
        </p:txBody>
      </p:sp>
    </p:spTree>
    <p:extLst>
      <p:ext uri="{BB962C8B-B14F-4D97-AF65-F5344CB8AC3E}">
        <p14:creationId xmlns:p14="http://schemas.microsoft.com/office/powerpoint/2010/main" val="287903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a:t>
            </a:fld>
            <a:endParaRPr lang="en-CA"/>
          </a:p>
        </p:txBody>
      </p:sp>
    </p:spTree>
    <p:extLst>
      <p:ext uri="{BB962C8B-B14F-4D97-AF65-F5344CB8AC3E}">
        <p14:creationId xmlns:p14="http://schemas.microsoft.com/office/powerpoint/2010/main" val="427019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20</a:t>
            </a:fld>
            <a:endParaRPr lang="en-CA"/>
          </a:p>
        </p:txBody>
      </p:sp>
    </p:spTree>
    <p:extLst>
      <p:ext uri="{BB962C8B-B14F-4D97-AF65-F5344CB8AC3E}">
        <p14:creationId xmlns:p14="http://schemas.microsoft.com/office/powerpoint/2010/main" val="423150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21</a:t>
            </a:fld>
            <a:endParaRPr lang="en-CA"/>
          </a:p>
        </p:txBody>
      </p:sp>
    </p:spTree>
    <p:extLst>
      <p:ext uri="{BB962C8B-B14F-4D97-AF65-F5344CB8AC3E}">
        <p14:creationId xmlns:p14="http://schemas.microsoft.com/office/powerpoint/2010/main" val="340340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22</a:t>
            </a:fld>
            <a:endParaRPr lang="en-CA"/>
          </a:p>
        </p:txBody>
      </p:sp>
    </p:spTree>
    <p:extLst>
      <p:ext uri="{BB962C8B-B14F-4D97-AF65-F5344CB8AC3E}">
        <p14:creationId xmlns:p14="http://schemas.microsoft.com/office/powerpoint/2010/main" val="600616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23</a:t>
            </a:fld>
            <a:endParaRPr lang="en-CA"/>
          </a:p>
        </p:txBody>
      </p:sp>
    </p:spTree>
    <p:extLst>
      <p:ext uri="{BB962C8B-B14F-4D97-AF65-F5344CB8AC3E}">
        <p14:creationId xmlns:p14="http://schemas.microsoft.com/office/powerpoint/2010/main" val="17758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24</a:t>
            </a:fld>
            <a:endParaRPr lang="en-CA"/>
          </a:p>
        </p:txBody>
      </p:sp>
    </p:spTree>
    <p:extLst>
      <p:ext uri="{BB962C8B-B14F-4D97-AF65-F5344CB8AC3E}">
        <p14:creationId xmlns:p14="http://schemas.microsoft.com/office/powerpoint/2010/main" val="3662251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25</a:t>
            </a:fld>
            <a:endParaRPr lang="en-CA"/>
          </a:p>
        </p:txBody>
      </p:sp>
    </p:spTree>
    <p:extLst>
      <p:ext uri="{BB962C8B-B14F-4D97-AF65-F5344CB8AC3E}">
        <p14:creationId xmlns:p14="http://schemas.microsoft.com/office/powerpoint/2010/main" val="2800418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26</a:t>
            </a:fld>
            <a:endParaRPr lang="en-CA"/>
          </a:p>
        </p:txBody>
      </p:sp>
    </p:spTree>
    <p:extLst>
      <p:ext uri="{BB962C8B-B14F-4D97-AF65-F5344CB8AC3E}">
        <p14:creationId xmlns:p14="http://schemas.microsoft.com/office/powerpoint/2010/main" val="2473742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27</a:t>
            </a:fld>
            <a:endParaRPr lang="en-CA"/>
          </a:p>
        </p:txBody>
      </p:sp>
    </p:spTree>
    <p:extLst>
      <p:ext uri="{BB962C8B-B14F-4D97-AF65-F5344CB8AC3E}">
        <p14:creationId xmlns:p14="http://schemas.microsoft.com/office/powerpoint/2010/main" val="150216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28</a:t>
            </a:fld>
            <a:endParaRPr lang="en-CA"/>
          </a:p>
        </p:txBody>
      </p:sp>
    </p:spTree>
    <p:extLst>
      <p:ext uri="{BB962C8B-B14F-4D97-AF65-F5344CB8AC3E}">
        <p14:creationId xmlns:p14="http://schemas.microsoft.com/office/powerpoint/2010/main" val="963055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See “FIT CHICKS</a:t>
            </a:r>
            <a:r>
              <a:rPr lang="en-CA" baseline="0" dirty="0"/>
              <a:t> Fitness &amp; Nutrition Expert 2016 – Guidelines &amp; </a:t>
            </a:r>
            <a:r>
              <a:rPr lang="en-CA" baseline="0" dirty="0" err="1"/>
              <a:t>Calender</a:t>
            </a:r>
            <a:r>
              <a:rPr lang="en-CA" baseline="0" dirty="0"/>
              <a:t>” for full details</a:t>
            </a:r>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29</a:t>
            </a:fld>
            <a:endParaRPr lang="en-CA"/>
          </a:p>
        </p:txBody>
      </p:sp>
    </p:spTree>
    <p:extLst>
      <p:ext uri="{BB962C8B-B14F-4D97-AF65-F5344CB8AC3E}">
        <p14:creationId xmlns:p14="http://schemas.microsoft.com/office/powerpoint/2010/main" val="327214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3</a:t>
            </a:fld>
            <a:endParaRPr lang="en-CA"/>
          </a:p>
        </p:txBody>
      </p:sp>
    </p:spTree>
    <p:extLst>
      <p:ext uri="{BB962C8B-B14F-4D97-AF65-F5344CB8AC3E}">
        <p14:creationId xmlns:p14="http://schemas.microsoft.com/office/powerpoint/2010/main" val="106730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FOR ASSIGNMENT POLICY, please see “</a:t>
            </a:r>
            <a:r>
              <a:rPr lang="en-CA" sz="1600" dirty="0"/>
              <a:t>FIT CHICKS Fitness &amp; Nutrition Expert 2016 – Guidelines &amp; </a:t>
            </a:r>
            <a:r>
              <a:rPr lang="en-CA" sz="1600" dirty="0" err="1"/>
              <a:t>Calender</a:t>
            </a:r>
            <a:r>
              <a:rPr lang="en-CA" sz="1600" dirty="0"/>
              <a:t>” </a:t>
            </a:r>
          </a:p>
        </p:txBody>
      </p:sp>
      <p:sp>
        <p:nvSpPr>
          <p:cNvPr id="4" name="Slide Number Placeholder 3"/>
          <p:cNvSpPr>
            <a:spLocks noGrp="1"/>
          </p:cNvSpPr>
          <p:nvPr>
            <p:ph type="sldNum" sz="quarter" idx="10"/>
          </p:nvPr>
        </p:nvSpPr>
        <p:spPr/>
        <p:txBody>
          <a:bodyPr/>
          <a:lstStyle/>
          <a:p>
            <a:fld id="{E255B51C-93B3-45D8-BB37-76D740B446B4}" type="slidenum">
              <a:rPr lang="en-CA" smtClean="0"/>
              <a:t>30</a:t>
            </a:fld>
            <a:endParaRPr lang="en-CA"/>
          </a:p>
        </p:txBody>
      </p:sp>
    </p:spTree>
    <p:extLst>
      <p:ext uri="{BB962C8B-B14F-4D97-AF65-F5344CB8AC3E}">
        <p14:creationId xmlns:p14="http://schemas.microsoft.com/office/powerpoint/2010/main" val="3272148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31</a:t>
            </a:fld>
            <a:endParaRPr lang="en-CA"/>
          </a:p>
        </p:txBody>
      </p:sp>
    </p:spTree>
    <p:extLst>
      <p:ext uri="{BB962C8B-B14F-4D97-AF65-F5344CB8AC3E}">
        <p14:creationId xmlns:p14="http://schemas.microsoft.com/office/powerpoint/2010/main" val="3272148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55B51C-93B3-45D8-BB37-76D740B446B4}" type="slidenum">
              <a:rPr lang="en-CA" smtClean="0"/>
              <a:t>32</a:t>
            </a:fld>
            <a:endParaRPr lang="en-CA"/>
          </a:p>
        </p:txBody>
      </p:sp>
    </p:spTree>
    <p:extLst>
      <p:ext uri="{BB962C8B-B14F-4D97-AF65-F5344CB8AC3E}">
        <p14:creationId xmlns:p14="http://schemas.microsoft.com/office/powerpoint/2010/main" val="521117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33</a:t>
            </a:fld>
            <a:endParaRPr lang="en-CA"/>
          </a:p>
        </p:txBody>
      </p:sp>
    </p:spTree>
    <p:extLst>
      <p:ext uri="{BB962C8B-B14F-4D97-AF65-F5344CB8AC3E}">
        <p14:creationId xmlns:p14="http://schemas.microsoft.com/office/powerpoint/2010/main" val="2427478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34</a:t>
            </a:fld>
            <a:endParaRPr lang="en-CA"/>
          </a:p>
        </p:txBody>
      </p:sp>
    </p:spTree>
    <p:extLst>
      <p:ext uri="{BB962C8B-B14F-4D97-AF65-F5344CB8AC3E}">
        <p14:creationId xmlns:p14="http://schemas.microsoft.com/office/powerpoint/2010/main" val="100282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dirty="0"/>
            </a:br>
            <a:endParaRPr lang="en-CA" dirty="0"/>
          </a:p>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35</a:t>
            </a:fld>
            <a:endParaRPr lang="en-CA"/>
          </a:p>
        </p:txBody>
      </p:sp>
    </p:spTree>
    <p:extLst>
      <p:ext uri="{BB962C8B-B14F-4D97-AF65-F5344CB8AC3E}">
        <p14:creationId xmlns:p14="http://schemas.microsoft.com/office/powerpoint/2010/main" val="28237439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36</a:t>
            </a:fld>
            <a:endParaRPr lang="en-CA"/>
          </a:p>
        </p:txBody>
      </p:sp>
    </p:spTree>
    <p:extLst>
      <p:ext uri="{BB962C8B-B14F-4D97-AF65-F5344CB8AC3E}">
        <p14:creationId xmlns:p14="http://schemas.microsoft.com/office/powerpoint/2010/main" val="3762439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255B51C-93B3-45D8-BB37-76D740B446B4}" type="slidenum">
              <a:rPr lang="en-CA" smtClean="0"/>
              <a:t>37</a:t>
            </a:fld>
            <a:endParaRPr lang="en-CA"/>
          </a:p>
        </p:txBody>
      </p:sp>
    </p:spTree>
    <p:extLst>
      <p:ext uri="{BB962C8B-B14F-4D97-AF65-F5344CB8AC3E}">
        <p14:creationId xmlns:p14="http://schemas.microsoft.com/office/powerpoint/2010/main" val="2614408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38</a:t>
            </a:fld>
            <a:endParaRPr lang="en-CA"/>
          </a:p>
        </p:txBody>
      </p:sp>
    </p:spTree>
    <p:extLst>
      <p:ext uri="{BB962C8B-B14F-4D97-AF65-F5344CB8AC3E}">
        <p14:creationId xmlns:p14="http://schemas.microsoft.com/office/powerpoint/2010/main" val="857833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39</a:t>
            </a:fld>
            <a:endParaRPr lang="en-CA"/>
          </a:p>
        </p:txBody>
      </p:sp>
    </p:spTree>
    <p:extLst>
      <p:ext uri="{BB962C8B-B14F-4D97-AF65-F5344CB8AC3E}">
        <p14:creationId xmlns:p14="http://schemas.microsoft.com/office/powerpoint/2010/main" val="221267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4</a:t>
            </a:fld>
            <a:endParaRPr lang="en-CA"/>
          </a:p>
        </p:txBody>
      </p:sp>
    </p:spTree>
    <p:extLst>
      <p:ext uri="{BB962C8B-B14F-4D97-AF65-F5344CB8AC3E}">
        <p14:creationId xmlns:p14="http://schemas.microsoft.com/office/powerpoint/2010/main" val="1427644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40</a:t>
            </a:fld>
            <a:endParaRPr lang="en-CA"/>
          </a:p>
        </p:txBody>
      </p:sp>
    </p:spTree>
    <p:extLst>
      <p:ext uri="{BB962C8B-B14F-4D97-AF65-F5344CB8AC3E}">
        <p14:creationId xmlns:p14="http://schemas.microsoft.com/office/powerpoint/2010/main" val="3663248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journey</a:t>
            </a:r>
          </a:p>
          <a:p>
            <a:endParaRPr lang="en-CA" dirty="0"/>
          </a:p>
          <a:p>
            <a:r>
              <a:rPr lang="en-CA" dirty="0"/>
              <a:t>We</a:t>
            </a:r>
          </a:p>
        </p:txBody>
      </p:sp>
      <p:sp>
        <p:nvSpPr>
          <p:cNvPr id="4" name="Slide Number Placeholder 3"/>
          <p:cNvSpPr>
            <a:spLocks noGrp="1"/>
          </p:cNvSpPr>
          <p:nvPr>
            <p:ph type="sldNum" sz="quarter" idx="10"/>
          </p:nvPr>
        </p:nvSpPr>
        <p:spPr/>
        <p:txBody>
          <a:bodyPr/>
          <a:lstStyle/>
          <a:p>
            <a:fld id="{E255B51C-93B3-45D8-BB37-76D740B446B4}" type="slidenum">
              <a:rPr lang="en-CA" smtClean="0"/>
              <a:t>41</a:t>
            </a:fld>
            <a:endParaRPr lang="en-CA"/>
          </a:p>
        </p:txBody>
      </p:sp>
    </p:spTree>
    <p:extLst>
      <p:ext uri="{BB962C8B-B14F-4D97-AF65-F5344CB8AC3E}">
        <p14:creationId xmlns:p14="http://schemas.microsoft.com/office/powerpoint/2010/main" val="554589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42</a:t>
            </a:fld>
            <a:endParaRPr lang="en-CA"/>
          </a:p>
        </p:txBody>
      </p:sp>
    </p:spTree>
    <p:extLst>
      <p:ext uri="{BB962C8B-B14F-4D97-AF65-F5344CB8AC3E}">
        <p14:creationId xmlns:p14="http://schemas.microsoft.com/office/powerpoint/2010/main" val="230889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Congratulations chick – you are about to head on an amazing journey!</a:t>
            </a:r>
          </a:p>
          <a:p>
            <a:endParaRPr lang="en-CA" baseline="0" dirty="0"/>
          </a:p>
          <a:p>
            <a:r>
              <a:rPr lang="en-CA" baseline="0" dirty="0"/>
              <a:t>Yes we are going to learn a ton about fitness, nutrition, wellness and business in this program but you are also going to learn about yourself.  There will be a lot of self discovery in this course. There will be a lot of critical thinking.  At time it may feel hard or overwhelming or challenging.   We are going to not only learn how </a:t>
            </a:r>
          </a:p>
          <a:p>
            <a:endParaRPr lang="en-CA" baseline="0" dirty="0"/>
          </a:p>
          <a:p>
            <a:pPr marL="233069" indent="-233069">
              <a:buAutoNum type="arabicPeriod"/>
            </a:pPr>
            <a:r>
              <a:rPr lang="en-CA" baseline="0" dirty="0"/>
              <a:t>Change and learning can be overwhelming, we want you to embrace it and know it is OK.  This is part of growth.  This is part of uncovering your fierceness and embracing your talents</a:t>
            </a:r>
          </a:p>
          <a:p>
            <a:pPr marL="233069" indent="-233069">
              <a:buAutoNum type="arabicPeriod"/>
            </a:pPr>
            <a:r>
              <a:rPr lang="en-CA" baseline="0" dirty="0"/>
              <a:t>This course is moving fast and we want you to know that this is a journey. We all learn at different rates, paces, ways, </a:t>
            </a:r>
            <a:r>
              <a:rPr lang="en-CA" baseline="0" dirty="0" err="1"/>
              <a:t>etc</a:t>
            </a:r>
            <a:r>
              <a:rPr lang="en-CA" baseline="0" dirty="0"/>
              <a:t> and we have worked hard to try to encompass all of these.  One of my mentors always says “Everything is </a:t>
            </a:r>
            <a:r>
              <a:rPr lang="en-CA" baseline="0" dirty="0" err="1"/>
              <a:t>figuroutable</a:t>
            </a:r>
            <a:r>
              <a:rPr lang="en-CA" baseline="0" dirty="0"/>
              <a:t>” so if at any point you feel like something is too much or there is a concept, just take a breath and remember we are a family.  We are all here with the goal to build healthier and happier lives and communities, and we will get there.</a:t>
            </a:r>
          </a:p>
          <a:p>
            <a:pPr marL="233069" indent="-233069">
              <a:buAutoNum type="arabicPeriod"/>
            </a:pPr>
            <a:endParaRPr lang="en-CA" baseline="0" dirty="0"/>
          </a:p>
          <a:p>
            <a:pPr marL="233069" indent="-233069">
              <a:buAutoNum type="arabicPeriod"/>
            </a:pPr>
            <a:endParaRPr lang="en-CA" baseline="0" dirty="0"/>
          </a:p>
          <a:p>
            <a:pPr marL="233069" indent="-233069">
              <a:buAutoNum type="arabicPeriod"/>
            </a:pPr>
            <a:endParaRPr lang="en-CA" baseline="0" dirty="0"/>
          </a:p>
        </p:txBody>
      </p:sp>
      <p:sp>
        <p:nvSpPr>
          <p:cNvPr id="4" name="Slide Number Placeholder 3"/>
          <p:cNvSpPr>
            <a:spLocks noGrp="1"/>
          </p:cNvSpPr>
          <p:nvPr>
            <p:ph type="sldNum" sz="quarter" idx="10"/>
          </p:nvPr>
        </p:nvSpPr>
        <p:spPr/>
        <p:txBody>
          <a:bodyPr/>
          <a:lstStyle/>
          <a:p>
            <a:fld id="{E255B51C-93B3-45D8-BB37-76D740B446B4}" type="slidenum">
              <a:rPr lang="en-CA" smtClean="0"/>
              <a:t>5</a:t>
            </a:fld>
            <a:endParaRPr lang="en-CA"/>
          </a:p>
        </p:txBody>
      </p:sp>
    </p:spTree>
    <p:extLst>
      <p:ext uri="{BB962C8B-B14F-4D97-AF65-F5344CB8AC3E}">
        <p14:creationId xmlns:p14="http://schemas.microsoft.com/office/powerpoint/2010/main" val="181984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6</a:t>
            </a:fld>
            <a:endParaRPr lang="en-CA"/>
          </a:p>
        </p:txBody>
      </p:sp>
    </p:spTree>
    <p:extLst>
      <p:ext uri="{BB962C8B-B14F-4D97-AF65-F5344CB8AC3E}">
        <p14:creationId xmlns:p14="http://schemas.microsoft.com/office/powerpoint/2010/main" val="43871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journey</a:t>
            </a:r>
          </a:p>
          <a:p>
            <a:endParaRPr lang="en-CA" dirty="0"/>
          </a:p>
          <a:p>
            <a:r>
              <a:rPr lang="en-CA" dirty="0"/>
              <a:t>We</a:t>
            </a:r>
          </a:p>
        </p:txBody>
      </p:sp>
      <p:sp>
        <p:nvSpPr>
          <p:cNvPr id="4" name="Slide Number Placeholder 3"/>
          <p:cNvSpPr>
            <a:spLocks noGrp="1"/>
          </p:cNvSpPr>
          <p:nvPr>
            <p:ph type="sldNum" sz="quarter" idx="10"/>
          </p:nvPr>
        </p:nvSpPr>
        <p:spPr/>
        <p:txBody>
          <a:bodyPr/>
          <a:lstStyle/>
          <a:p>
            <a:fld id="{E255B51C-93B3-45D8-BB37-76D740B446B4}" type="slidenum">
              <a:rPr lang="en-CA" smtClean="0"/>
              <a:t>7</a:t>
            </a:fld>
            <a:endParaRPr lang="en-CA"/>
          </a:p>
        </p:txBody>
      </p:sp>
    </p:spTree>
    <p:extLst>
      <p:ext uri="{BB962C8B-B14F-4D97-AF65-F5344CB8AC3E}">
        <p14:creationId xmlns:p14="http://schemas.microsoft.com/office/powerpoint/2010/main" val="299568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8</a:t>
            </a:fld>
            <a:endParaRPr lang="en-CA"/>
          </a:p>
        </p:txBody>
      </p:sp>
    </p:spTree>
    <p:extLst>
      <p:ext uri="{BB962C8B-B14F-4D97-AF65-F5344CB8AC3E}">
        <p14:creationId xmlns:p14="http://schemas.microsoft.com/office/powerpoint/2010/main" val="415514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255B51C-93B3-45D8-BB37-76D740B446B4}" type="slidenum">
              <a:rPr lang="en-CA" smtClean="0"/>
              <a:t>9</a:t>
            </a:fld>
            <a:endParaRPr lang="en-CA"/>
          </a:p>
        </p:txBody>
      </p:sp>
    </p:spTree>
    <p:extLst>
      <p:ext uri="{BB962C8B-B14F-4D97-AF65-F5344CB8AC3E}">
        <p14:creationId xmlns:p14="http://schemas.microsoft.com/office/powerpoint/2010/main" val="414610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A616572-21DE-427A-9D11-C02174D2E871}" type="datetime1">
              <a:rPr lang="en-CA" smtClean="0"/>
              <a:t>2020-04-01</a:t>
            </a:fld>
            <a:endParaRPr lang="en-US"/>
          </a:p>
        </p:txBody>
      </p:sp>
      <p:sp>
        <p:nvSpPr>
          <p:cNvPr id="5" name="Footer Placeholder 4"/>
          <p:cNvSpPr>
            <a:spLocks noGrp="1"/>
          </p:cNvSpPr>
          <p:nvPr>
            <p:ph type="ftr" sz="quarter" idx="11"/>
          </p:nvPr>
        </p:nvSpPr>
        <p:spPr/>
        <p:txBody>
          <a:bodyPr/>
          <a:lstStyle/>
          <a:p>
            <a:r>
              <a:rPr lang="en-US"/>
              <a:t>www.fitchicksacademy.com</a:t>
            </a:r>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389083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EBD5E-939E-486F-B0F5-7A1AE75AFE47}" type="datetime1">
              <a:rPr lang="en-CA" smtClean="0"/>
              <a:t>2020-04-01</a:t>
            </a:fld>
            <a:endParaRPr lang="en-US"/>
          </a:p>
        </p:txBody>
      </p:sp>
      <p:sp>
        <p:nvSpPr>
          <p:cNvPr id="3" name="Footer Placeholder 2"/>
          <p:cNvSpPr>
            <a:spLocks noGrp="1"/>
          </p:cNvSpPr>
          <p:nvPr>
            <p:ph type="ftr" sz="quarter" idx="11"/>
          </p:nvPr>
        </p:nvSpPr>
        <p:spPr/>
        <p:txBody>
          <a:bodyPr/>
          <a:lstStyle/>
          <a:p>
            <a:r>
              <a:rPr lang="en-US"/>
              <a:t>www.fitchicksacademy.com</a:t>
            </a:r>
          </a:p>
        </p:txBody>
      </p:sp>
      <p:sp>
        <p:nvSpPr>
          <p:cNvPr id="4" name="Slide Number Placeholder 3"/>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401398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461AA9-D6CB-47F1-9973-DB4ECF55D58B}" type="datetime1">
              <a:rPr lang="en-CA" smtClean="0"/>
              <a:t>2020-04-01</a:t>
            </a:fld>
            <a:endParaRPr lang="en-US"/>
          </a:p>
        </p:txBody>
      </p:sp>
      <p:sp>
        <p:nvSpPr>
          <p:cNvPr id="6" name="Footer Placeholder 5"/>
          <p:cNvSpPr>
            <a:spLocks noGrp="1"/>
          </p:cNvSpPr>
          <p:nvPr>
            <p:ph type="ftr" sz="quarter" idx="11"/>
          </p:nvPr>
        </p:nvSpPr>
        <p:spPr/>
        <p:txBody>
          <a:bodyPr/>
          <a:lstStyle/>
          <a:p>
            <a:r>
              <a:rPr lang="en-US"/>
              <a:t>www.fitchicksacademy.com</a:t>
            </a:r>
          </a:p>
        </p:txBody>
      </p:sp>
      <p:sp>
        <p:nvSpPr>
          <p:cNvPr id="7" name="Slide Number Placeholder 6"/>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81038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56D75F-9C52-4C5E-941F-C7929A38F530}" type="datetime1">
              <a:rPr lang="en-CA" smtClean="0"/>
              <a:t>2020-04-01</a:t>
            </a:fld>
            <a:endParaRPr lang="en-US"/>
          </a:p>
        </p:txBody>
      </p:sp>
      <p:sp>
        <p:nvSpPr>
          <p:cNvPr id="6" name="Footer Placeholder 5"/>
          <p:cNvSpPr>
            <a:spLocks noGrp="1"/>
          </p:cNvSpPr>
          <p:nvPr>
            <p:ph type="ftr" sz="quarter" idx="11"/>
          </p:nvPr>
        </p:nvSpPr>
        <p:spPr/>
        <p:txBody>
          <a:bodyPr/>
          <a:lstStyle/>
          <a:p>
            <a:r>
              <a:rPr lang="en-US"/>
              <a:t>www.fitchicksacademy.com</a:t>
            </a:r>
          </a:p>
        </p:txBody>
      </p:sp>
      <p:sp>
        <p:nvSpPr>
          <p:cNvPr id="7" name="Slide Number Placeholder 6"/>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2544122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A64C9-1838-4C70-AAC1-0BD466F50B3F}" type="datetime1">
              <a:rPr lang="en-CA" smtClean="0"/>
              <a:t>2020-04-01</a:t>
            </a:fld>
            <a:endParaRPr lang="en-US"/>
          </a:p>
        </p:txBody>
      </p:sp>
      <p:sp>
        <p:nvSpPr>
          <p:cNvPr id="5" name="Footer Placeholder 4"/>
          <p:cNvSpPr>
            <a:spLocks noGrp="1"/>
          </p:cNvSpPr>
          <p:nvPr>
            <p:ph type="ftr" sz="quarter" idx="11"/>
          </p:nvPr>
        </p:nvSpPr>
        <p:spPr/>
        <p:txBody>
          <a:bodyPr/>
          <a:lstStyle/>
          <a:p>
            <a:r>
              <a:rPr lang="en-US"/>
              <a:t>www.fitchicksacademy.com</a:t>
            </a:r>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254061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CAE876-15A0-4E59-AC00-61B171393B20}" type="datetime1">
              <a:rPr lang="en-CA" smtClean="0"/>
              <a:t>2020-04-01</a:t>
            </a:fld>
            <a:endParaRPr lang="en-US"/>
          </a:p>
        </p:txBody>
      </p:sp>
      <p:sp>
        <p:nvSpPr>
          <p:cNvPr id="5" name="Footer Placeholder 4"/>
          <p:cNvSpPr>
            <a:spLocks noGrp="1"/>
          </p:cNvSpPr>
          <p:nvPr>
            <p:ph type="ftr" sz="quarter" idx="11"/>
          </p:nvPr>
        </p:nvSpPr>
        <p:spPr/>
        <p:txBody>
          <a:bodyPr/>
          <a:lstStyle/>
          <a:p>
            <a:r>
              <a:rPr lang="en-US"/>
              <a:t>www.fitchicksacademy.com</a:t>
            </a:r>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640681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C046ED-1947-4B98-8205-75D94058851F}" type="datetime1">
              <a:rPr lang="en-CA" smtClean="0"/>
              <a:t>2020-04-01</a:t>
            </a:fld>
            <a:endParaRPr lang="en-US"/>
          </a:p>
        </p:txBody>
      </p:sp>
      <p:sp>
        <p:nvSpPr>
          <p:cNvPr id="5" name="Footer Placeholder 4"/>
          <p:cNvSpPr>
            <a:spLocks noGrp="1"/>
          </p:cNvSpPr>
          <p:nvPr>
            <p:ph type="ftr" sz="quarter" idx="11"/>
          </p:nvPr>
        </p:nvSpPr>
        <p:spPr/>
        <p:txBody>
          <a:bodyPr/>
          <a:lstStyle/>
          <a:p>
            <a:r>
              <a:rPr lang="en-CA"/>
              <a:t>www.fitchicksacademy.com</a:t>
            </a:r>
            <a:endParaRPr lang="en-CA" dirty="0"/>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23513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36" name="Picture Placeholder 35"/>
          <p:cNvSpPr>
            <a:spLocks noGrp="1"/>
          </p:cNvSpPr>
          <p:nvPr>
            <p:ph type="pic" sz="quarter" idx="14"/>
          </p:nvPr>
        </p:nvSpPr>
        <p:spPr>
          <a:xfrm>
            <a:off x="2461260" y="0"/>
            <a:ext cx="6682740" cy="6858000"/>
          </a:xfrm>
          <a:custGeom>
            <a:avLst/>
            <a:gdLst>
              <a:gd name="connsiteX0" fmla="*/ 6682740 w 6682740"/>
              <a:gd name="connsiteY0" fmla="*/ 0 h 6858000"/>
              <a:gd name="connsiteX1" fmla="*/ 6682740 w 6682740"/>
              <a:gd name="connsiteY1" fmla="*/ 6858000 h 6858000"/>
              <a:gd name="connsiteX2" fmla="*/ 0 w 6682740"/>
              <a:gd name="connsiteY2" fmla="*/ 6858000 h 6858000"/>
              <a:gd name="connsiteX3" fmla="*/ 4389120 w 6682740"/>
              <a:gd name="connsiteY3" fmla="*/ 4511040 h 6858000"/>
              <a:gd name="connsiteX4" fmla="*/ 6682740 w 66827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740" h="6858000">
                <a:moveTo>
                  <a:pt x="6682740" y="0"/>
                </a:moveTo>
                <a:lnTo>
                  <a:pt x="6682740" y="6858000"/>
                </a:lnTo>
                <a:lnTo>
                  <a:pt x="0" y="6858000"/>
                </a:lnTo>
                <a:cubicBezTo>
                  <a:pt x="609600" y="6289040"/>
                  <a:pt x="2926080" y="5293360"/>
                  <a:pt x="4389120" y="4511040"/>
                </a:cubicBezTo>
                <a:cubicBezTo>
                  <a:pt x="5173980" y="3012440"/>
                  <a:pt x="6332220" y="66040"/>
                  <a:pt x="6682740" y="0"/>
                </a:cubicBezTo>
                <a:close/>
              </a:path>
            </a:pathLst>
          </a:custGeom>
        </p:spPr>
        <p:txBody>
          <a:bodyPr wrap="square" anchor="ctr">
            <a:noAutofit/>
          </a:bodyPr>
          <a:lstStyle>
            <a:lvl1pPr marL="0" indent="0" algn="ctr">
              <a:buNone/>
              <a:defRPr sz="1200">
                <a:solidFill>
                  <a:schemeClr val="tx1">
                    <a:lumMod val="50000"/>
                    <a:lumOff val="50000"/>
                  </a:schemeClr>
                </a:solidFill>
              </a:defRPr>
            </a:lvl1pPr>
          </a:lstStyle>
          <a:p>
            <a:r>
              <a:rPr lang="en-US"/>
              <a:t>Click icon to add picture</a:t>
            </a:r>
            <a:endParaRPr lang="en-US" dirty="0"/>
          </a:p>
        </p:txBody>
      </p:sp>
      <p:sp>
        <p:nvSpPr>
          <p:cNvPr id="30" name="Picture Placeholder 29"/>
          <p:cNvSpPr>
            <a:spLocks noGrp="1"/>
          </p:cNvSpPr>
          <p:nvPr>
            <p:ph type="pic" sz="quarter" idx="11"/>
          </p:nvPr>
        </p:nvSpPr>
        <p:spPr>
          <a:xfrm>
            <a:off x="3855244" y="4307113"/>
            <a:ext cx="2320218" cy="2320218"/>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baseline="300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25" name="Picture Placeholder 24"/>
          <p:cNvSpPr>
            <a:spLocks noGrp="1"/>
          </p:cNvSpPr>
          <p:nvPr>
            <p:ph type="pic" sz="quarter" idx="12"/>
          </p:nvPr>
        </p:nvSpPr>
        <p:spPr>
          <a:xfrm>
            <a:off x="6019283" y="2306172"/>
            <a:ext cx="2200792" cy="220079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26" name="Picture Placeholder 25"/>
          <p:cNvSpPr>
            <a:spLocks noGrp="1"/>
          </p:cNvSpPr>
          <p:nvPr>
            <p:ph type="pic" sz="quarter" idx="13"/>
          </p:nvPr>
        </p:nvSpPr>
        <p:spPr>
          <a:xfrm>
            <a:off x="7538134" y="3244393"/>
            <a:ext cx="1370470" cy="1370470"/>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23" name="Picture Placeholder 22"/>
          <p:cNvSpPr>
            <a:spLocks noGrp="1"/>
          </p:cNvSpPr>
          <p:nvPr>
            <p:ph type="pic" sz="quarter" idx="10"/>
          </p:nvPr>
        </p:nvSpPr>
        <p:spPr>
          <a:xfrm>
            <a:off x="4769426" y="2969761"/>
            <a:ext cx="3123269" cy="3123269"/>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Tree>
    <p:extLst>
      <p:ext uri="{BB962C8B-B14F-4D97-AF65-F5344CB8AC3E}">
        <p14:creationId xmlns:p14="http://schemas.microsoft.com/office/powerpoint/2010/main" val="929545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6" name="Picture Placeholder 45"/>
          <p:cNvSpPr>
            <a:spLocks noGrp="1"/>
          </p:cNvSpPr>
          <p:nvPr>
            <p:ph type="pic" sz="quarter" idx="14"/>
          </p:nvPr>
        </p:nvSpPr>
        <p:spPr>
          <a:xfrm>
            <a:off x="6515099" y="0"/>
            <a:ext cx="2640569" cy="6858000"/>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171450 w 2628900"/>
              <a:gd name="connsiteY3" fmla="*/ 6858000 h 6858000"/>
              <a:gd name="connsiteX4" fmla="*/ 1695450 w 2628900"/>
              <a:gd name="connsiteY4" fmla="*/ 36004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6858000">
                <a:moveTo>
                  <a:pt x="0" y="0"/>
                </a:moveTo>
                <a:lnTo>
                  <a:pt x="2628900" y="0"/>
                </a:lnTo>
                <a:lnTo>
                  <a:pt x="2628900" y="6858000"/>
                </a:lnTo>
                <a:lnTo>
                  <a:pt x="171450" y="6858000"/>
                </a:lnTo>
                <a:lnTo>
                  <a:pt x="1695450" y="3600450"/>
                </a:lnTo>
                <a:close/>
              </a:path>
            </a:pathLst>
          </a:custGeom>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p>
        </p:txBody>
      </p:sp>
      <p:sp>
        <p:nvSpPr>
          <p:cNvPr id="42" name="Picture Placeholder 41"/>
          <p:cNvSpPr>
            <a:spLocks noGrp="1"/>
          </p:cNvSpPr>
          <p:nvPr>
            <p:ph type="pic" sz="quarter" idx="11"/>
          </p:nvPr>
        </p:nvSpPr>
        <p:spPr>
          <a:xfrm>
            <a:off x="6391071" y="3769519"/>
            <a:ext cx="2079802" cy="207980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baseline="300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7" name="Oval 6"/>
          <p:cNvSpPr/>
          <p:nvPr/>
        </p:nvSpPr>
        <p:spPr>
          <a:xfrm>
            <a:off x="5909785" y="2000579"/>
            <a:ext cx="2721718" cy="2721718"/>
          </a:xfrm>
          <a:prstGeom prst="ellipse">
            <a:avLst/>
          </a:prstGeom>
          <a:blipFill>
            <a:blip r:embed="rId2"/>
            <a:srcRect/>
            <a:stretch>
              <a:fillRect l="-42703" r="-109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p:nvPr/>
        </p:nvSpPr>
        <p:spPr>
          <a:xfrm>
            <a:off x="0" y="0"/>
            <a:ext cx="7932420" cy="6858000"/>
          </a:xfrm>
          <a:custGeom>
            <a:avLst/>
            <a:gdLst>
              <a:gd name="connsiteX0" fmla="*/ 0 w 7381875"/>
              <a:gd name="connsiteY0" fmla="*/ 0 h 6858000"/>
              <a:gd name="connsiteX1" fmla="*/ 7381875 w 7381875"/>
              <a:gd name="connsiteY1" fmla="*/ 0 h 6858000"/>
              <a:gd name="connsiteX2" fmla="*/ 7381875 w 7381875"/>
              <a:gd name="connsiteY2" fmla="*/ 6858000 h 6858000"/>
              <a:gd name="connsiteX3" fmla="*/ 0 w 7381875"/>
              <a:gd name="connsiteY3" fmla="*/ 6858000 h 6858000"/>
              <a:gd name="connsiteX4" fmla="*/ 0 w 7381875"/>
              <a:gd name="connsiteY4" fmla="*/ 0 h 6858000"/>
              <a:gd name="connsiteX0" fmla="*/ 0 w 7381875"/>
              <a:gd name="connsiteY0" fmla="*/ 0 h 6858000"/>
              <a:gd name="connsiteX1" fmla="*/ 7381875 w 7381875"/>
              <a:gd name="connsiteY1" fmla="*/ 0 h 6858000"/>
              <a:gd name="connsiteX2" fmla="*/ 7372350 w 7381875"/>
              <a:gd name="connsiteY2" fmla="*/ 3400425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7381875 w 7381875"/>
              <a:gd name="connsiteY1" fmla="*/ 0 h 6858000"/>
              <a:gd name="connsiteX2" fmla="*/ 4648200 w 7381875"/>
              <a:gd name="connsiteY2" fmla="*/ 3152775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7381875 w 7381875"/>
              <a:gd name="connsiteY1" fmla="*/ 0 h 6858000"/>
              <a:gd name="connsiteX2" fmla="*/ 7277100 w 7381875"/>
              <a:gd name="connsiteY2" fmla="*/ 3333750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6561260 w 7381875"/>
              <a:gd name="connsiteY1" fmla="*/ 0 h 6858000"/>
              <a:gd name="connsiteX2" fmla="*/ 7277100 w 7381875"/>
              <a:gd name="connsiteY2" fmla="*/ 3333750 h 6858000"/>
              <a:gd name="connsiteX3" fmla="*/ 7381875 w 7381875"/>
              <a:gd name="connsiteY3" fmla="*/ 6858000 h 6858000"/>
              <a:gd name="connsiteX4" fmla="*/ 0 w 7381875"/>
              <a:gd name="connsiteY4" fmla="*/ 6858000 h 6858000"/>
              <a:gd name="connsiteX5" fmla="*/ 0 w 7381875"/>
              <a:gd name="connsiteY5" fmla="*/ 0 h 6858000"/>
              <a:gd name="connsiteX0" fmla="*/ 0 w 7277100"/>
              <a:gd name="connsiteY0" fmla="*/ 0 h 6858000"/>
              <a:gd name="connsiteX1" fmla="*/ 6561260 w 7277100"/>
              <a:gd name="connsiteY1" fmla="*/ 0 h 6858000"/>
              <a:gd name="connsiteX2" fmla="*/ 7277100 w 7277100"/>
              <a:gd name="connsiteY2" fmla="*/ 3333750 h 6858000"/>
              <a:gd name="connsiteX3" fmla="*/ 6787515 w 7277100"/>
              <a:gd name="connsiteY3" fmla="*/ 6850380 h 6858000"/>
              <a:gd name="connsiteX4" fmla="*/ 0 w 7277100"/>
              <a:gd name="connsiteY4" fmla="*/ 6858000 h 6858000"/>
              <a:gd name="connsiteX5" fmla="*/ 0 w 7277100"/>
              <a:gd name="connsiteY5" fmla="*/ 0 h 6858000"/>
              <a:gd name="connsiteX0" fmla="*/ 0 w 7350132"/>
              <a:gd name="connsiteY0" fmla="*/ 0 h 6858000"/>
              <a:gd name="connsiteX1" fmla="*/ 6561260 w 7350132"/>
              <a:gd name="connsiteY1" fmla="*/ 0 h 6858000"/>
              <a:gd name="connsiteX2" fmla="*/ 7277100 w 7350132"/>
              <a:gd name="connsiteY2" fmla="*/ 3333750 h 6858000"/>
              <a:gd name="connsiteX3" fmla="*/ 6787515 w 7350132"/>
              <a:gd name="connsiteY3" fmla="*/ 6850380 h 6858000"/>
              <a:gd name="connsiteX4" fmla="*/ 0 w 7350132"/>
              <a:gd name="connsiteY4" fmla="*/ 6858000 h 6858000"/>
              <a:gd name="connsiteX5" fmla="*/ 0 w 7350132"/>
              <a:gd name="connsiteY5" fmla="*/ 0 h 6858000"/>
              <a:gd name="connsiteX0" fmla="*/ 0 w 7932420"/>
              <a:gd name="connsiteY0" fmla="*/ 0 h 6858000"/>
              <a:gd name="connsiteX1" fmla="*/ 6561260 w 7932420"/>
              <a:gd name="connsiteY1" fmla="*/ 0 h 6858000"/>
              <a:gd name="connsiteX2" fmla="*/ 7932420 w 7932420"/>
              <a:gd name="connsiteY2" fmla="*/ 3249930 h 6858000"/>
              <a:gd name="connsiteX3" fmla="*/ 6787515 w 7932420"/>
              <a:gd name="connsiteY3" fmla="*/ 6850380 h 6858000"/>
              <a:gd name="connsiteX4" fmla="*/ 0 w 7932420"/>
              <a:gd name="connsiteY4" fmla="*/ 6858000 h 6858000"/>
              <a:gd name="connsiteX5" fmla="*/ 0 w 79324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420" h="6858000">
                <a:moveTo>
                  <a:pt x="0" y="0"/>
                </a:moveTo>
                <a:lnTo>
                  <a:pt x="6561260" y="0"/>
                </a:lnTo>
                <a:lnTo>
                  <a:pt x="7932420" y="3249930"/>
                </a:lnTo>
                <a:cubicBezTo>
                  <a:pt x="7769225" y="4422140"/>
                  <a:pt x="7788910" y="3422650"/>
                  <a:pt x="6787515" y="6850380"/>
                </a:cubicBezTo>
                <a:lnTo>
                  <a:pt x="0" y="6858000"/>
                </a:lnTo>
                <a:lnTo>
                  <a:pt x="0" y="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39" name="Picture Placeholder 38"/>
          <p:cNvSpPr>
            <a:spLocks noGrp="1"/>
          </p:cNvSpPr>
          <p:nvPr>
            <p:ph type="pic" sz="quarter" idx="12"/>
          </p:nvPr>
        </p:nvSpPr>
        <p:spPr>
          <a:xfrm>
            <a:off x="5798583" y="1287399"/>
            <a:ext cx="1959312" cy="195931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35" name="Picture Placeholder 34"/>
          <p:cNvSpPr>
            <a:spLocks noGrp="1"/>
          </p:cNvSpPr>
          <p:nvPr>
            <p:ph type="pic" sz="quarter" idx="13"/>
          </p:nvPr>
        </p:nvSpPr>
        <p:spPr>
          <a:xfrm>
            <a:off x="7055981" y="1030531"/>
            <a:ext cx="1235532" cy="123553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
        <p:nvSpPr>
          <p:cNvPr id="31" name="Picture Placeholder 30"/>
          <p:cNvSpPr>
            <a:spLocks noGrp="1"/>
          </p:cNvSpPr>
          <p:nvPr>
            <p:ph type="pic" sz="quarter" idx="10"/>
          </p:nvPr>
        </p:nvSpPr>
        <p:spPr>
          <a:xfrm>
            <a:off x="5912677" y="1994644"/>
            <a:ext cx="2764598" cy="2764596"/>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endParaRPr lang="en-US" dirty="0"/>
          </a:p>
        </p:txBody>
      </p:sp>
    </p:spTree>
    <p:extLst>
      <p:ext uri="{BB962C8B-B14F-4D97-AF65-F5344CB8AC3E}">
        <p14:creationId xmlns:p14="http://schemas.microsoft.com/office/powerpoint/2010/main" val="1214244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5762623"/>
            <a:ext cx="9144000" cy="1095376"/>
          </a:xfrm>
          <a:custGeom>
            <a:avLst/>
            <a:gdLst>
              <a:gd name="connsiteX0" fmla="*/ 0 w 9144000"/>
              <a:gd name="connsiteY0" fmla="*/ 117476 h 1095376"/>
              <a:gd name="connsiteX1" fmla="*/ 1504950 w 9144000"/>
              <a:gd name="connsiteY1" fmla="*/ 758826 h 1095376"/>
              <a:gd name="connsiteX2" fmla="*/ 2146300 w 9144000"/>
              <a:gd name="connsiteY2" fmla="*/ 1095376 h 1095376"/>
              <a:gd name="connsiteX3" fmla="*/ 0 w 9144000"/>
              <a:gd name="connsiteY3" fmla="*/ 1095376 h 1095376"/>
              <a:gd name="connsiteX4" fmla="*/ 9144000 w 9144000"/>
              <a:gd name="connsiteY4" fmla="*/ 0 h 1095376"/>
              <a:gd name="connsiteX5" fmla="*/ 9144000 w 9144000"/>
              <a:gd name="connsiteY5" fmla="*/ 1095375 h 1095376"/>
              <a:gd name="connsiteX6" fmla="*/ 6305550 w 9144000"/>
              <a:gd name="connsiteY6" fmla="*/ 1095375 h 1095376"/>
              <a:gd name="connsiteX7" fmla="*/ 7153726 w 9144000"/>
              <a:gd name="connsiteY7" fmla="*/ 718396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095376">
                <a:moveTo>
                  <a:pt x="0" y="117476"/>
                </a:moveTo>
                <a:lnTo>
                  <a:pt x="1504950" y="758826"/>
                </a:lnTo>
                <a:lnTo>
                  <a:pt x="2146300" y="1095376"/>
                </a:lnTo>
                <a:lnTo>
                  <a:pt x="0" y="1095376"/>
                </a:lnTo>
                <a:close/>
                <a:moveTo>
                  <a:pt x="9144000" y="0"/>
                </a:moveTo>
                <a:lnTo>
                  <a:pt x="9144000" y="1095375"/>
                </a:lnTo>
                <a:lnTo>
                  <a:pt x="6305550" y="1095375"/>
                </a:lnTo>
                <a:lnTo>
                  <a:pt x="7153726" y="718396"/>
                </a:lnTo>
                <a:close/>
              </a:path>
            </a:pathLst>
          </a:custGeom>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r>
              <a:rPr lang="en-US"/>
              <a:t>Click icon to add picture</a:t>
            </a:r>
          </a:p>
        </p:txBody>
      </p:sp>
    </p:spTree>
    <p:extLst>
      <p:ext uri="{BB962C8B-B14F-4D97-AF65-F5344CB8AC3E}">
        <p14:creationId xmlns:p14="http://schemas.microsoft.com/office/powerpoint/2010/main" val="252088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69CDEB-5AF5-4BC0-9836-8B207585C47D}" type="datetime1">
              <a:rPr lang="en-CA" smtClean="0"/>
              <a:t>2020-04-01</a:t>
            </a:fld>
            <a:endParaRPr lang="en-CA"/>
          </a:p>
        </p:txBody>
      </p:sp>
      <p:sp>
        <p:nvSpPr>
          <p:cNvPr id="5" name="Footer Placeholder 4"/>
          <p:cNvSpPr>
            <a:spLocks noGrp="1"/>
          </p:cNvSpPr>
          <p:nvPr>
            <p:ph type="ftr" sz="quarter" idx="11"/>
          </p:nvPr>
        </p:nvSpPr>
        <p:spPr/>
        <p:txBody>
          <a:bodyPr/>
          <a:lstStyle/>
          <a:p>
            <a:r>
              <a:rPr lang="en-CA"/>
              <a:t>www.fitchicksacademy.com</a:t>
            </a:r>
          </a:p>
        </p:txBody>
      </p:sp>
      <p:sp>
        <p:nvSpPr>
          <p:cNvPr id="6" name="Slide Number Placeholder 5"/>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220938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6" name="Picture Placeholder 35"/>
          <p:cNvSpPr>
            <a:spLocks noGrp="1"/>
          </p:cNvSpPr>
          <p:nvPr>
            <p:ph type="pic" sz="quarter" idx="14"/>
          </p:nvPr>
        </p:nvSpPr>
        <p:spPr>
          <a:xfrm>
            <a:off x="2461260" y="0"/>
            <a:ext cx="6682740" cy="6858000"/>
          </a:xfrm>
          <a:custGeom>
            <a:avLst/>
            <a:gdLst>
              <a:gd name="connsiteX0" fmla="*/ 6682740 w 6682740"/>
              <a:gd name="connsiteY0" fmla="*/ 0 h 6858000"/>
              <a:gd name="connsiteX1" fmla="*/ 6682740 w 6682740"/>
              <a:gd name="connsiteY1" fmla="*/ 6858000 h 6858000"/>
              <a:gd name="connsiteX2" fmla="*/ 0 w 6682740"/>
              <a:gd name="connsiteY2" fmla="*/ 6858000 h 6858000"/>
              <a:gd name="connsiteX3" fmla="*/ 4389120 w 6682740"/>
              <a:gd name="connsiteY3" fmla="*/ 4511040 h 6858000"/>
              <a:gd name="connsiteX4" fmla="*/ 6682740 w 66827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740" h="6858000">
                <a:moveTo>
                  <a:pt x="6682740" y="0"/>
                </a:moveTo>
                <a:lnTo>
                  <a:pt x="6682740" y="6858000"/>
                </a:lnTo>
                <a:lnTo>
                  <a:pt x="0" y="6858000"/>
                </a:lnTo>
                <a:cubicBezTo>
                  <a:pt x="609600" y="6289040"/>
                  <a:pt x="2926080" y="5293360"/>
                  <a:pt x="4389120" y="4511040"/>
                </a:cubicBezTo>
                <a:cubicBezTo>
                  <a:pt x="5173980" y="3012440"/>
                  <a:pt x="6332220" y="66040"/>
                  <a:pt x="6682740" y="0"/>
                </a:cubicBezTo>
                <a:close/>
              </a:path>
            </a:pathLst>
          </a:custGeom>
        </p:spPr>
        <p:txBody>
          <a:bodyPr wrap="square" anchor="ctr">
            <a:noAutofit/>
          </a:bodyPr>
          <a:lstStyle>
            <a:lvl1pPr marL="0" indent="0" algn="ctr">
              <a:buNone/>
              <a:defRPr sz="1200">
                <a:solidFill>
                  <a:schemeClr val="tx1">
                    <a:lumMod val="50000"/>
                    <a:lumOff val="50000"/>
                  </a:schemeClr>
                </a:solidFill>
              </a:defRPr>
            </a:lvl1pPr>
          </a:lstStyle>
          <a:p>
            <a:endParaRPr lang="en-US" dirty="0"/>
          </a:p>
        </p:txBody>
      </p:sp>
      <p:sp>
        <p:nvSpPr>
          <p:cNvPr id="30" name="Picture Placeholder 29"/>
          <p:cNvSpPr>
            <a:spLocks noGrp="1"/>
          </p:cNvSpPr>
          <p:nvPr>
            <p:ph type="pic" sz="quarter" idx="11"/>
          </p:nvPr>
        </p:nvSpPr>
        <p:spPr>
          <a:xfrm>
            <a:off x="3855244" y="4307113"/>
            <a:ext cx="2320218" cy="2320218"/>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baseline="30000">
                <a:solidFill>
                  <a:schemeClr val="tx1">
                    <a:lumMod val="50000"/>
                    <a:lumOff val="50000"/>
                  </a:schemeClr>
                </a:solidFill>
                <a:latin typeface="Lato Light" panose="020F0302020204030203" pitchFamily="34" charset="0"/>
              </a:defRPr>
            </a:lvl1pPr>
          </a:lstStyle>
          <a:p>
            <a:endParaRPr lang="en-US" dirty="0"/>
          </a:p>
        </p:txBody>
      </p:sp>
      <p:sp>
        <p:nvSpPr>
          <p:cNvPr id="25" name="Picture Placeholder 24"/>
          <p:cNvSpPr>
            <a:spLocks noGrp="1"/>
          </p:cNvSpPr>
          <p:nvPr>
            <p:ph type="pic" sz="quarter" idx="12"/>
          </p:nvPr>
        </p:nvSpPr>
        <p:spPr>
          <a:xfrm>
            <a:off x="6019283" y="2306172"/>
            <a:ext cx="2200792" cy="220079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
        <p:nvSpPr>
          <p:cNvPr id="26" name="Picture Placeholder 25"/>
          <p:cNvSpPr>
            <a:spLocks noGrp="1"/>
          </p:cNvSpPr>
          <p:nvPr>
            <p:ph type="pic" sz="quarter" idx="13"/>
          </p:nvPr>
        </p:nvSpPr>
        <p:spPr>
          <a:xfrm>
            <a:off x="7538134" y="3244393"/>
            <a:ext cx="1370470" cy="1370470"/>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
        <p:nvSpPr>
          <p:cNvPr id="23" name="Picture Placeholder 22"/>
          <p:cNvSpPr>
            <a:spLocks noGrp="1"/>
          </p:cNvSpPr>
          <p:nvPr>
            <p:ph type="pic" sz="quarter" idx="10"/>
          </p:nvPr>
        </p:nvSpPr>
        <p:spPr>
          <a:xfrm>
            <a:off x="4769426" y="2969761"/>
            <a:ext cx="3123269" cy="3123269"/>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Tree>
    <p:extLst>
      <p:ext uri="{BB962C8B-B14F-4D97-AF65-F5344CB8AC3E}">
        <p14:creationId xmlns:p14="http://schemas.microsoft.com/office/powerpoint/2010/main" val="154959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166039-224F-429F-8BE4-6C0CA2AF8CCA}" type="datetime1">
              <a:rPr lang="en-CA" smtClean="0"/>
              <a:t>2020-04-01</a:t>
            </a:fld>
            <a:endParaRPr lang="en-CA"/>
          </a:p>
        </p:txBody>
      </p:sp>
      <p:sp>
        <p:nvSpPr>
          <p:cNvPr id="5" name="Footer Placeholder 4"/>
          <p:cNvSpPr>
            <a:spLocks noGrp="1"/>
          </p:cNvSpPr>
          <p:nvPr>
            <p:ph type="ftr" sz="quarter" idx="11"/>
          </p:nvPr>
        </p:nvSpPr>
        <p:spPr/>
        <p:txBody>
          <a:bodyPr/>
          <a:lstStyle/>
          <a:p>
            <a:r>
              <a:rPr lang="en-CA"/>
              <a:t>www.fitchicksacademy.com</a:t>
            </a:r>
          </a:p>
        </p:txBody>
      </p:sp>
      <p:sp>
        <p:nvSpPr>
          <p:cNvPr id="6" name="Slide Number Placeholder 5"/>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421403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69A9C6-93AF-4381-89FB-F96CC5BC603D}" type="datetime1">
              <a:rPr lang="en-CA" smtClean="0"/>
              <a:t>2020-04-01</a:t>
            </a:fld>
            <a:endParaRPr lang="en-CA"/>
          </a:p>
        </p:txBody>
      </p:sp>
      <p:sp>
        <p:nvSpPr>
          <p:cNvPr id="6" name="Footer Placeholder 5"/>
          <p:cNvSpPr>
            <a:spLocks noGrp="1"/>
          </p:cNvSpPr>
          <p:nvPr>
            <p:ph type="ftr" sz="quarter" idx="11"/>
          </p:nvPr>
        </p:nvSpPr>
        <p:spPr/>
        <p:txBody>
          <a:bodyPr/>
          <a:lstStyle/>
          <a:p>
            <a:r>
              <a:rPr lang="en-CA"/>
              <a:t>www.fitchicksacademy.com</a:t>
            </a:r>
          </a:p>
        </p:txBody>
      </p:sp>
      <p:sp>
        <p:nvSpPr>
          <p:cNvPr id="7" name="Slide Number Placeholder 6"/>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255668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A64E45-60BD-41B2-BEAF-EA56CFD4B819}" type="datetime1">
              <a:rPr lang="en-CA" smtClean="0"/>
              <a:t>2020-04-01</a:t>
            </a:fld>
            <a:endParaRPr lang="en-CA"/>
          </a:p>
        </p:txBody>
      </p:sp>
      <p:sp>
        <p:nvSpPr>
          <p:cNvPr id="8" name="Footer Placeholder 7"/>
          <p:cNvSpPr>
            <a:spLocks noGrp="1"/>
          </p:cNvSpPr>
          <p:nvPr>
            <p:ph type="ftr" sz="quarter" idx="11"/>
          </p:nvPr>
        </p:nvSpPr>
        <p:spPr/>
        <p:txBody>
          <a:bodyPr/>
          <a:lstStyle/>
          <a:p>
            <a:r>
              <a:rPr lang="en-CA"/>
              <a:t>www.fitchicksacademy.com</a:t>
            </a:r>
          </a:p>
        </p:txBody>
      </p:sp>
      <p:sp>
        <p:nvSpPr>
          <p:cNvPr id="9" name="Slide Number Placeholder 8"/>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3494089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496D75-05D0-4592-A7F9-043FA94AD412}" type="datetime1">
              <a:rPr lang="en-CA" smtClean="0"/>
              <a:t>2020-04-01</a:t>
            </a:fld>
            <a:endParaRPr lang="en-CA"/>
          </a:p>
        </p:txBody>
      </p:sp>
      <p:sp>
        <p:nvSpPr>
          <p:cNvPr id="4" name="Footer Placeholder 3"/>
          <p:cNvSpPr>
            <a:spLocks noGrp="1"/>
          </p:cNvSpPr>
          <p:nvPr>
            <p:ph type="ftr" sz="quarter" idx="11"/>
          </p:nvPr>
        </p:nvSpPr>
        <p:spPr/>
        <p:txBody>
          <a:bodyPr/>
          <a:lstStyle/>
          <a:p>
            <a:r>
              <a:rPr lang="en-CA" dirty="0"/>
              <a:t>www.fitchicksacademy.com</a:t>
            </a:r>
          </a:p>
        </p:txBody>
      </p:sp>
      <p:sp>
        <p:nvSpPr>
          <p:cNvPr id="5" name="Slide Number Placeholder 4"/>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3599014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953D8-A0AB-4914-B02A-8FA0A618227F}" type="datetime1">
              <a:rPr lang="en-CA" smtClean="0"/>
              <a:t>2020-04-01</a:t>
            </a:fld>
            <a:endParaRPr lang="en-CA"/>
          </a:p>
        </p:txBody>
      </p:sp>
      <p:sp>
        <p:nvSpPr>
          <p:cNvPr id="3" name="Footer Placeholder 2"/>
          <p:cNvSpPr>
            <a:spLocks noGrp="1"/>
          </p:cNvSpPr>
          <p:nvPr>
            <p:ph type="ftr" sz="quarter" idx="11"/>
          </p:nvPr>
        </p:nvSpPr>
        <p:spPr/>
        <p:txBody>
          <a:bodyPr/>
          <a:lstStyle/>
          <a:p>
            <a:r>
              <a:rPr lang="en-CA"/>
              <a:t>www.fitchicksacademy.com</a:t>
            </a:r>
          </a:p>
        </p:txBody>
      </p:sp>
      <p:sp>
        <p:nvSpPr>
          <p:cNvPr id="4" name="Slide Number Placeholder 3"/>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3488768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B9AA7A-4CFB-4069-A5B0-6BFB32BDE14C}" type="datetime1">
              <a:rPr lang="en-CA" smtClean="0"/>
              <a:t>2020-04-01</a:t>
            </a:fld>
            <a:endParaRPr lang="en-CA"/>
          </a:p>
        </p:txBody>
      </p:sp>
      <p:sp>
        <p:nvSpPr>
          <p:cNvPr id="6" name="Footer Placeholder 5"/>
          <p:cNvSpPr>
            <a:spLocks noGrp="1"/>
          </p:cNvSpPr>
          <p:nvPr>
            <p:ph type="ftr" sz="quarter" idx="11"/>
          </p:nvPr>
        </p:nvSpPr>
        <p:spPr/>
        <p:txBody>
          <a:bodyPr/>
          <a:lstStyle/>
          <a:p>
            <a:r>
              <a:rPr lang="en-CA"/>
              <a:t>www.fitchicksacademy.com</a:t>
            </a:r>
          </a:p>
        </p:txBody>
      </p:sp>
      <p:sp>
        <p:nvSpPr>
          <p:cNvPr id="7" name="Slide Number Placeholder 6"/>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1955477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F747AD3-14B5-4231-972D-3F8E023BF34E}" type="datetime1">
              <a:rPr lang="en-CA" smtClean="0"/>
              <a:t>2020-04-01</a:t>
            </a:fld>
            <a:endParaRPr lang="en-CA"/>
          </a:p>
        </p:txBody>
      </p:sp>
      <p:sp>
        <p:nvSpPr>
          <p:cNvPr id="6" name="Footer Placeholder 5"/>
          <p:cNvSpPr>
            <a:spLocks noGrp="1"/>
          </p:cNvSpPr>
          <p:nvPr>
            <p:ph type="ftr" sz="quarter" idx="11"/>
          </p:nvPr>
        </p:nvSpPr>
        <p:spPr/>
        <p:txBody>
          <a:bodyPr/>
          <a:lstStyle/>
          <a:p>
            <a:r>
              <a:rPr lang="en-CA"/>
              <a:t>www.fitchicksacademy.com</a:t>
            </a:r>
          </a:p>
        </p:txBody>
      </p:sp>
      <p:sp>
        <p:nvSpPr>
          <p:cNvPr id="7" name="Slide Number Placeholder 6"/>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2660450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61D7A7-13AB-4385-BBB6-79F908A212CA}" type="datetime1">
              <a:rPr lang="en-CA" smtClean="0"/>
              <a:t>2020-04-01</a:t>
            </a:fld>
            <a:endParaRPr lang="en-CA"/>
          </a:p>
        </p:txBody>
      </p:sp>
      <p:sp>
        <p:nvSpPr>
          <p:cNvPr id="5" name="Footer Placeholder 4"/>
          <p:cNvSpPr>
            <a:spLocks noGrp="1"/>
          </p:cNvSpPr>
          <p:nvPr>
            <p:ph type="ftr" sz="quarter" idx="11"/>
          </p:nvPr>
        </p:nvSpPr>
        <p:spPr/>
        <p:txBody>
          <a:bodyPr/>
          <a:lstStyle/>
          <a:p>
            <a:r>
              <a:rPr lang="en-CA"/>
              <a:t>www.fitchicksacademy.com</a:t>
            </a:r>
          </a:p>
        </p:txBody>
      </p:sp>
      <p:sp>
        <p:nvSpPr>
          <p:cNvPr id="6" name="Slide Number Placeholder 5"/>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403753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672F34-1635-458C-AFD7-951F845860D0}" type="datetime1">
              <a:rPr lang="en-CA" smtClean="0"/>
              <a:t>2020-04-01</a:t>
            </a:fld>
            <a:endParaRPr lang="en-CA"/>
          </a:p>
        </p:txBody>
      </p:sp>
      <p:sp>
        <p:nvSpPr>
          <p:cNvPr id="5" name="Footer Placeholder 4"/>
          <p:cNvSpPr>
            <a:spLocks noGrp="1"/>
          </p:cNvSpPr>
          <p:nvPr>
            <p:ph type="ftr" sz="quarter" idx="11"/>
          </p:nvPr>
        </p:nvSpPr>
        <p:spPr/>
        <p:txBody>
          <a:bodyPr/>
          <a:lstStyle/>
          <a:p>
            <a:r>
              <a:rPr lang="en-CA"/>
              <a:t>www.fitchicksacademy.com</a:t>
            </a:r>
          </a:p>
        </p:txBody>
      </p:sp>
      <p:sp>
        <p:nvSpPr>
          <p:cNvPr id="6" name="Slide Number Placeholder 5"/>
          <p:cNvSpPr>
            <a:spLocks noGrp="1"/>
          </p:cNvSpPr>
          <p:nvPr>
            <p:ph type="sldNum" sz="quarter" idx="12"/>
          </p:nvPr>
        </p:nvSpPr>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2820790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285390"/>
            <a:ext cx="2170590" cy="436085"/>
          </a:xfrm>
          <a:prstGeom prst="rect">
            <a:avLst/>
          </a:prstGeom>
        </p:spPr>
        <p:txBody>
          <a:bodyPr/>
          <a:lstStyle/>
          <a:p>
            <a:fld id="{C61644F9-7840-4898-A548-9578E6AEC09F}" type="datetime1">
              <a:rPr lang="en-CA" smtClean="0"/>
              <a:t>2020-04-01</a:t>
            </a:fld>
            <a:endParaRPr lang="en-CA"/>
          </a:p>
        </p:txBody>
      </p:sp>
      <p:sp>
        <p:nvSpPr>
          <p:cNvPr id="5" name="Footer Placeholder 4"/>
          <p:cNvSpPr>
            <a:spLocks noGrp="1"/>
          </p:cNvSpPr>
          <p:nvPr>
            <p:ph type="ftr" sz="quarter" idx="11"/>
          </p:nvPr>
        </p:nvSpPr>
        <p:spPr/>
        <p:txBody>
          <a:bodyPr/>
          <a:lstStyle/>
          <a:p>
            <a:r>
              <a:rPr lang="en-CA" dirty="0"/>
              <a:t>www.fitchicksacademy.com</a:t>
            </a:r>
          </a:p>
        </p:txBody>
      </p:sp>
      <p:sp>
        <p:nvSpPr>
          <p:cNvPr id="6" name="Slide Number Placeholder 5"/>
          <p:cNvSpPr>
            <a:spLocks noGrp="1"/>
          </p:cNvSpPr>
          <p:nvPr>
            <p:ph type="sldNum" sz="quarter" idx="12"/>
          </p:nvPr>
        </p:nvSpPr>
        <p:spPr>
          <a:xfrm>
            <a:off x="6553200" y="6387581"/>
            <a:ext cx="1547192" cy="333894"/>
          </a:xfrm>
          <a:prstGeom prst="rect">
            <a:avLst/>
          </a:prstGeom>
        </p:spPr>
        <p:txBody>
          <a:bodyPr/>
          <a:lstStyle/>
          <a:p>
            <a:fld id="{7E88F911-A59E-407D-B06B-3494AA95FE1D}" type="slidenum">
              <a:rPr lang="en-CA" smtClean="0"/>
              <a:t>‹#›</a:t>
            </a:fld>
            <a:endParaRPr lang="en-CA"/>
          </a:p>
        </p:txBody>
      </p:sp>
    </p:spTree>
    <p:extLst>
      <p:ext uri="{BB962C8B-B14F-4D97-AF65-F5344CB8AC3E}">
        <p14:creationId xmlns:p14="http://schemas.microsoft.com/office/powerpoint/2010/main" val="30616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6" name="Picture Placeholder 45"/>
          <p:cNvSpPr>
            <a:spLocks noGrp="1"/>
          </p:cNvSpPr>
          <p:nvPr>
            <p:ph type="pic" sz="quarter" idx="14"/>
          </p:nvPr>
        </p:nvSpPr>
        <p:spPr>
          <a:xfrm>
            <a:off x="6515099" y="0"/>
            <a:ext cx="2640569" cy="6858000"/>
          </a:xfrm>
          <a:custGeom>
            <a:avLst/>
            <a:gdLst>
              <a:gd name="connsiteX0" fmla="*/ 0 w 2628900"/>
              <a:gd name="connsiteY0" fmla="*/ 0 h 6858000"/>
              <a:gd name="connsiteX1" fmla="*/ 2628900 w 2628900"/>
              <a:gd name="connsiteY1" fmla="*/ 0 h 6858000"/>
              <a:gd name="connsiteX2" fmla="*/ 2628900 w 2628900"/>
              <a:gd name="connsiteY2" fmla="*/ 6858000 h 6858000"/>
              <a:gd name="connsiteX3" fmla="*/ 171450 w 2628900"/>
              <a:gd name="connsiteY3" fmla="*/ 6858000 h 6858000"/>
              <a:gd name="connsiteX4" fmla="*/ 1695450 w 2628900"/>
              <a:gd name="connsiteY4" fmla="*/ 36004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00" h="6858000">
                <a:moveTo>
                  <a:pt x="0" y="0"/>
                </a:moveTo>
                <a:lnTo>
                  <a:pt x="2628900" y="0"/>
                </a:lnTo>
                <a:lnTo>
                  <a:pt x="2628900" y="6858000"/>
                </a:lnTo>
                <a:lnTo>
                  <a:pt x="171450" y="6858000"/>
                </a:lnTo>
                <a:lnTo>
                  <a:pt x="1695450" y="3600450"/>
                </a:lnTo>
                <a:close/>
              </a:path>
            </a:pathLst>
          </a:custGeom>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a:p>
        </p:txBody>
      </p:sp>
      <p:sp>
        <p:nvSpPr>
          <p:cNvPr id="42" name="Picture Placeholder 41"/>
          <p:cNvSpPr>
            <a:spLocks noGrp="1"/>
          </p:cNvSpPr>
          <p:nvPr>
            <p:ph type="pic" sz="quarter" idx="11"/>
          </p:nvPr>
        </p:nvSpPr>
        <p:spPr>
          <a:xfrm>
            <a:off x="6391071" y="3769519"/>
            <a:ext cx="2079802" cy="207980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baseline="30000">
                <a:solidFill>
                  <a:schemeClr val="tx1">
                    <a:lumMod val="50000"/>
                    <a:lumOff val="50000"/>
                  </a:schemeClr>
                </a:solidFill>
                <a:latin typeface="Lato Light" panose="020F0302020204030203" pitchFamily="34" charset="0"/>
              </a:defRPr>
            </a:lvl1pPr>
          </a:lstStyle>
          <a:p>
            <a:endParaRPr lang="en-US" dirty="0"/>
          </a:p>
        </p:txBody>
      </p:sp>
      <p:sp>
        <p:nvSpPr>
          <p:cNvPr id="7" name="Oval 6"/>
          <p:cNvSpPr/>
          <p:nvPr userDrawn="1"/>
        </p:nvSpPr>
        <p:spPr>
          <a:xfrm>
            <a:off x="5909785" y="2000579"/>
            <a:ext cx="2721718" cy="2721718"/>
          </a:xfrm>
          <a:prstGeom prst="ellipse">
            <a:avLst/>
          </a:prstGeom>
          <a:blipFill>
            <a:blip r:embed="rId2"/>
            <a:srcRect/>
            <a:stretch>
              <a:fillRect l="-42703" r="-109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p:nvPr userDrawn="1"/>
        </p:nvSpPr>
        <p:spPr>
          <a:xfrm>
            <a:off x="0" y="0"/>
            <a:ext cx="7932420" cy="6858000"/>
          </a:xfrm>
          <a:custGeom>
            <a:avLst/>
            <a:gdLst>
              <a:gd name="connsiteX0" fmla="*/ 0 w 7381875"/>
              <a:gd name="connsiteY0" fmla="*/ 0 h 6858000"/>
              <a:gd name="connsiteX1" fmla="*/ 7381875 w 7381875"/>
              <a:gd name="connsiteY1" fmla="*/ 0 h 6858000"/>
              <a:gd name="connsiteX2" fmla="*/ 7381875 w 7381875"/>
              <a:gd name="connsiteY2" fmla="*/ 6858000 h 6858000"/>
              <a:gd name="connsiteX3" fmla="*/ 0 w 7381875"/>
              <a:gd name="connsiteY3" fmla="*/ 6858000 h 6858000"/>
              <a:gd name="connsiteX4" fmla="*/ 0 w 7381875"/>
              <a:gd name="connsiteY4" fmla="*/ 0 h 6858000"/>
              <a:gd name="connsiteX0" fmla="*/ 0 w 7381875"/>
              <a:gd name="connsiteY0" fmla="*/ 0 h 6858000"/>
              <a:gd name="connsiteX1" fmla="*/ 7381875 w 7381875"/>
              <a:gd name="connsiteY1" fmla="*/ 0 h 6858000"/>
              <a:gd name="connsiteX2" fmla="*/ 7372350 w 7381875"/>
              <a:gd name="connsiteY2" fmla="*/ 3400425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7381875 w 7381875"/>
              <a:gd name="connsiteY1" fmla="*/ 0 h 6858000"/>
              <a:gd name="connsiteX2" fmla="*/ 4648200 w 7381875"/>
              <a:gd name="connsiteY2" fmla="*/ 3152775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7381875 w 7381875"/>
              <a:gd name="connsiteY1" fmla="*/ 0 h 6858000"/>
              <a:gd name="connsiteX2" fmla="*/ 7277100 w 7381875"/>
              <a:gd name="connsiteY2" fmla="*/ 3333750 h 6858000"/>
              <a:gd name="connsiteX3" fmla="*/ 7381875 w 7381875"/>
              <a:gd name="connsiteY3" fmla="*/ 6858000 h 6858000"/>
              <a:gd name="connsiteX4" fmla="*/ 0 w 7381875"/>
              <a:gd name="connsiteY4" fmla="*/ 6858000 h 6858000"/>
              <a:gd name="connsiteX5" fmla="*/ 0 w 7381875"/>
              <a:gd name="connsiteY5" fmla="*/ 0 h 6858000"/>
              <a:gd name="connsiteX0" fmla="*/ 0 w 7381875"/>
              <a:gd name="connsiteY0" fmla="*/ 0 h 6858000"/>
              <a:gd name="connsiteX1" fmla="*/ 6561260 w 7381875"/>
              <a:gd name="connsiteY1" fmla="*/ 0 h 6858000"/>
              <a:gd name="connsiteX2" fmla="*/ 7277100 w 7381875"/>
              <a:gd name="connsiteY2" fmla="*/ 3333750 h 6858000"/>
              <a:gd name="connsiteX3" fmla="*/ 7381875 w 7381875"/>
              <a:gd name="connsiteY3" fmla="*/ 6858000 h 6858000"/>
              <a:gd name="connsiteX4" fmla="*/ 0 w 7381875"/>
              <a:gd name="connsiteY4" fmla="*/ 6858000 h 6858000"/>
              <a:gd name="connsiteX5" fmla="*/ 0 w 7381875"/>
              <a:gd name="connsiteY5" fmla="*/ 0 h 6858000"/>
              <a:gd name="connsiteX0" fmla="*/ 0 w 7277100"/>
              <a:gd name="connsiteY0" fmla="*/ 0 h 6858000"/>
              <a:gd name="connsiteX1" fmla="*/ 6561260 w 7277100"/>
              <a:gd name="connsiteY1" fmla="*/ 0 h 6858000"/>
              <a:gd name="connsiteX2" fmla="*/ 7277100 w 7277100"/>
              <a:gd name="connsiteY2" fmla="*/ 3333750 h 6858000"/>
              <a:gd name="connsiteX3" fmla="*/ 6787515 w 7277100"/>
              <a:gd name="connsiteY3" fmla="*/ 6850380 h 6858000"/>
              <a:gd name="connsiteX4" fmla="*/ 0 w 7277100"/>
              <a:gd name="connsiteY4" fmla="*/ 6858000 h 6858000"/>
              <a:gd name="connsiteX5" fmla="*/ 0 w 7277100"/>
              <a:gd name="connsiteY5" fmla="*/ 0 h 6858000"/>
              <a:gd name="connsiteX0" fmla="*/ 0 w 7350132"/>
              <a:gd name="connsiteY0" fmla="*/ 0 h 6858000"/>
              <a:gd name="connsiteX1" fmla="*/ 6561260 w 7350132"/>
              <a:gd name="connsiteY1" fmla="*/ 0 h 6858000"/>
              <a:gd name="connsiteX2" fmla="*/ 7277100 w 7350132"/>
              <a:gd name="connsiteY2" fmla="*/ 3333750 h 6858000"/>
              <a:gd name="connsiteX3" fmla="*/ 6787515 w 7350132"/>
              <a:gd name="connsiteY3" fmla="*/ 6850380 h 6858000"/>
              <a:gd name="connsiteX4" fmla="*/ 0 w 7350132"/>
              <a:gd name="connsiteY4" fmla="*/ 6858000 h 6858000"/>
              <a:gd name="connsiteX5" fmla="*/ 0 w 7350132"/>
              <a:gd name="connsiteY5" fmla="*/ 0 h 6858000"/>
              <a:gd name="connsiteX0" fmla="*/ 0 w 7932420"/>
              <a:gd name="connsiteY0" fmla="*/ 0 h 6858000"/>
              <a:gd name="connsiteX1" fmla="*/ 6561260 w 7932420"/>
              <a:gd name="connsiteY1" fmla="*/ 0 h 6858000"/>
              <a:gd name="connsiteX2" fmla="*/ 7932420 w 7932420"/>
              <a:gd name="connsiteY2" fmla="*/ 3249930 h 6858000"/>
              <a:gd name="connsiteX3" fmla="*/ 6787515 w 7932420"/>
              <a:gd name="connsiteY3" fmla="*/ 6850380 h 6858000"/>
              <a:gd name="connsiteX4" fmla="*/ 0 w 7932420"/>
              <a:gd name="connsiteY4" fmla="*/ 6858000 h 6858000"/>
              <a:gd name="connsiteX5" fmla="*/ 0 w 79324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32420" h="6858000">
                <a:moveTo>
                  <a:pt x="0" y="0"/>
                </a:moveTo>
                <a:lnTo>
                  <a:pt x="6561260" y="0"/>
                </a:lnTo>
                <a:lnTo>
                  <a:pt x="7932420" y="3249930"/>
                </a:lnTo>
                <a:cubicBezTo>
                  <a:pt x="7769225" y="4422140"/>
                  <a:pt x="7788910" y="3422650"/>
                  <a:pt x="6787515" y="6850380"/>
                </a:cubicBezTo>
                <a:lnTo>
                  <a:pt x="0" y="6858000"/>
                </a:lnTo>
                <a:lnTo>
                  <a:pt x="0" y="0"/>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39" name="Picture Placeholder 38"/>
          <p:cNvSpPr>
            <a:spLocks noGrp="1"/>
          </p:cNvSpPr>
          <p:nvPr userDrawn="1">
            <p:ph type="pic" sz="quarter" idx="12"/>
          </p:nvPr>
        </p:nvSpPr>
        <p:spPr>
          <a:xfrm>
            <a:off x="5798583" y="1287399"/>
            <a:ext cx="1959312" cy="195931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
        <p:nvSpPr>
          <p:cNvPr id="35" name="Picture Placeholder 34"/>
          <p:cNvSpPr>
            <a:spLocks noGrp="1"/>
          </p:cNvSpPr>
          <p:nvPr userDrawn="1">
            <p:ph type="pic" sz="quarter" idx="13"/>
          </p:nvPr>
        </p:nvSpPr>
        <p:spPr>
          <a:xfrm>
            <a:off x="7055981" y="1030531"/>
            <a:ext cx="1235532" cy="1235532"/>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
        <p:nvSpPr>
          <p:cNvPr id="31" name="Picture Placeholder 30"/>
          <p:cNvSpPr>
            <a:spLocks noGrp="1"/>
          </p:cNvSpPr>
          <p:nvPr userDrawn="1">
            <p:ph type="pic" sz="quarter" idx="10"/>
          </p:nvPr>
        </p:nvSpPr>
        <p:spPr>
          <a:xfrm>
            <a:off x="5912677" y="1994644"/>
            <a:ext cx="2764598" cy="2764596"/>
          </a:xfrm>
          <a:custGeom>
            <a:avLst/>
            <a:gdLst>
              <a:gd name="connsiteX0" fmla="*/ 1519707 w 3123269"/>
              <a:gd name="connsiteY0" fmla="*/ 526 h 3123269"/>
              <a:gd name="connsiteX1" fmla="*/ 2913825 w 3123269"/>
              <a:gd name="connsiteY1" fmla="*/ 780948 h 3123269"/>
              <a:gd name="connsiteX2" fmla="*/ 2342322 w 3123269"/>
              <a:gd name="connsiteY2" fmla="*/ 2913825 h 3123269"/>
              <a:gd name="connsiteX3" fmla="*/ 209446 w 3123269"/>
              <a:gd name="connsiteY3" fmla="*/ 2342322 h 3123269"/>
              <a:gd name="connsiteX4" fmla="*/ 780948 w 3123269"/>
              <a:gd name="connsiteY4" fmla="*/ 209446 h 3123269"/>
              <a:gd name="connsiteX5" fmla="*/ 1519707 w 3123269"/>
              <a:gd name="connsiteY5" fmla="*/ 526 h 31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269" h="3123269">
                <a:moveTo>
                  <a:pt x="1519707" y="526"/>
                </a:moveTo>
                <a:cubicBezTo>
                  <a:pt x="2073419" y="-13855"/>
                  <a:pt x="2617401" y="267528"/>
                  <a:pt x="2913825" y="780948"/>
                </a:cubicBezTo>
                <a:cubicBezTo>
                  <a:pt x="3344986" y="1527742"/>
                  <a:pt x="3089116" y="2482663"/>
                  <a:pt x="2342322" y="2913825"/>
                </a:cubicBezTo>
                <a:cubicBezTo>
                  <a:pt x="1595529" y="3344986"/>
                  <a:pt x="640607" y="3089116"/>
                  <a:pt x="209446" y="2342322"/>
                </a:cubicBezTo>
                <a:cubicBezTo>
                  <a:pt x="-221716" y="1595529"/>
                  <a:pt x="34155" y="640607"/>
                  <a:pt x="780948" y="209446"/>
                </a:cubicBezTo>
                <a:cubicBezTo>
                  <a:pt x="1014321" y="74708"/>
                  <a:pt x="1268019" y="7063"/>
                  <a:pt x="1519707" y="526"/>
                </a:cubicBezTo>
                <a:close/>
              </a:path>
            </a:pathLst>
          </a:custGeom>
          <a:solidFill>
            <a:schemeClr val="bg1">
              <a:lumMod val="85000"/>
            </a:schemeClr>
          </a:solidFill>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dirty="0"/>
          </a:p>
        </p:txBody>
      </p:sp>
    </p:spTree>
    <p:extLst>
      <p:ext uri="{BB962C8B-B14F-4D97-AF65-F5344CB8AC3E}">
        <p14:creationId xmlns:p14="http://schemas.microsoft.com/office/powerpoint/2010/main" val="375178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5762623"/>
            <a:ext cx="9144000" cy="1095376"/>
          </a:xfrm>
          <a:custGeom>
            <a:avLst/>
            <a:gdLst>
              <a:gd name="connsiteX0" fmla="*/ 0 w 9144000"/>
              <a:gd name="connsiteY0" fmla="*/ 117476 h 1095376"/>
              <a:gd name="connsiteX1" fmla="*/ 1504950 w 9144000"/>
              <a:gd name="connsiteY1" fmla="*/ 758826 h 1095376"/>
              <a:gd name="connsiteX2" fmla="*/ 2146300 w 9144000"/>
              <a:gd name="connsiteY2" fmla="*/ 1095376 h 1095376"/>
              <a:gd name="connsiteX3" fmla="*/ 0 w 9144000"/>
              <a:gd name="connsiteY3" fmla="*/ 1095376 h 1095376"/>
              <a:gd name="connsiteX4" fmla="*/ 9144000 w 9144000"/>
              <a:gd name="connsiteY4" fmla="*/ 0 h 1095376"/>
              <a:gd name="connsiteX5" fmla="*/ 9144000 w 9144000"/>
              <a:gd name="connsiteY5" fmla="*/ 1095375 h 1095376"/>
              <a:gd name="connsiteX6" fmla="*/ 6305550 w 9144000"/>
              <a:gd name="connsiteY6" fmla="*/ 1095375 h 1095376"/>
              <a:gd name="connsiteX7" fmla="*/ 7153726 w 9144000"/>
              <a:gd name="connsiteY7" fmla="*/ 718396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1095376">
                <a:moveTo>
                  <a:pt x="0" y="117476"/>
                </a:moveTo>
                <a:lnTo>
                  <a:pt x="1504950" y="758826"/>
                </a:lnTo>
                <a:lnTo>
                  <a:pt x="2146300" y="1095376"/>
                </a:lnTo>
                <a:lnTo>
                  <a:pt x="0" y="1095376"/>
                </a:lnTo>
                <a:close/>
                <a:moveTo>
                  <a:pt x="9144000" y="0"/>
                </a:moveTo>
                <a:lnTo>
                  <a:pt x="9144000" y="1095375"/>
                </a:lnTo>
                <a:lnTo>
                  <a:pt x="6305550" y="1095375"/>
                </a:lnTo>
                <a:lnTo>
                  <a:pt x="7153726" y="718396"/>
                </a:lnTo>
                <a:close/>
              </a:path>
            </a:pathLst>
          </a:custGeom>
        </p:spPr>
        <p:txBody>
          <a:bodyPr wrap="square" anchor="ctr">
            <a:noAutofit/>
          </a:bodyPr>
          <a:lstStyle>
            <a:lvl1pPr marL="0" indent="0" algn="ctr">
              <a:buNone/>
              <a:defRPr sz="1200">
                <a:solidFill>
                  <a:schemeClr val="tx1">
                    <a:lumMod val="50000"/>
                    <a:lumOff val="50000"/>
                  </a:schemeClr>
                </a:solidFill>
                <a:latin typeface="Lato Light" panose="020F0302020204030203" pitchFamily="34" charset="0"/>
              </a:defRPr>
            </a:lvl1pPr>
          </a:lstStyle>
          <a:p>
            <a:endParaRPr lang="en-US"/>
          </a:p>
        </p:txBody>
      </p:sp>
    </p:spTree>
    <p:extLst>
      <p:ext uri="{BB962C8B-B14F-4D97-AF65-F5344CB8AC3E}">
        <p14:creationId xmlns:p14="http://schemas.microsoft.com/office/powerpoint/2010/main" val="371710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0BF5C-C907-4237-80EC-AEDC1D5BE925}" type="datetime1">
              <a:rPr lang="en-CA" smtClean="0"/>
              <a:t>2020-04-01</a:t>
            </a:fld>
            <a:endParaRPr lang="en-US"/>
          </a:p>
        </p:txBody>
      </p:sp>
      <p:sp>
        <p:nvSpPr>
          <p:cNvPr id="5" name="Footer Placeholder 4"/>
          <p:cNvSpPr>
            <a:spLocks noGrp="1"/>
          </p:cNvSpPr>
          <p:nvPr>
            <p:ph type="ftr" sz="quarter" idx="11"/>
          </p:nvPr>
        </p:nvSpPr>
        <p:spPr/>
        <p:txBody>
          <a:bodyPr/>
          <a:lstStyle/>
          <a:p>
            <a:r>
              <a:rPr lang="en-US"/>
              <a:t>www.fitchicksacademy.com</a:t>
            </a:r>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30437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3BB61-ABF7-4EBC-9C99-2E0D463C2CAA}" type="datetime1">
              <a:rPr lang="en-CA" smtClean="0"/>
              <a:t>2020-04-01</a:t>
            </a:fld>
            <a:endParaRPr lang="en-US"/>
          </a:p>
        </p:txBody>
      </p:sp>
      <p:sp>
        <p:nvSpPr>
          <p:cNvPr id="5" name="Footer Placeholder 4"/>
          <p:cNvSpPr>
            <a:spLocks noGrp="1"/>
          </p:cNvSpPr>
          <p:nvPr>
            <p:ph type="ftr" sz="quarter" idx="11"/>
          </p:nvPr>
        </p:nvSpPr>
        <p:spPr/>
        <p:txBody>
          <a:bodyPr/>
          <a:lstStyle/>
          <a:p>
            <a:r>
              <a:rPr lang="en-US"/>
              <a:t>www.fitchicksacademy.com</a:t>
            </a:r>
          </a:p>
        </p:txBody>
      </p:sp>
      <p:sp>
        <p:nvSpPr>
          <p:cNvPr id="6" name="Slide Number Placeholder 5"/>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333532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9EB116-F2CF-4D23-9514-8B82823C4882}" type="datetime1">
              <a:rPr lang="en-CA" smtClean="0"/>
              <a:t>2020-04-01</a:t>
            </a:fld>
            <a:endParaRPr lang="en-US"/>
          </a:p>
        </p:txBody>
      </p:sp>
      <p:sp>
        <p:nvSpPr>
          <p:cNvPr id="6" name="Footer Placeholder 5"/>
          <p:cNvSpPr>
            <a:spLocks noGrp="1"/>
          </p:cNvSpPr>
          <p:nvPr>
            <p:ph type="ftr" sz="quarter" idx="11"/>
          </p:nvPr>
        </p:nvSpPr>
        <p:spPr/>
        <p:txBody>
          <a:bodyPr/>
          <a:lstStyle/>
          <a:p>
            <a:r>
              <a:rPr lang="en-US"/>
              <a:t>www.fitchicksacademy.com</a:t>
            </a:r>
          </a:p>
        </p:txBody>
      </p:sp>
      <p:sp>
        <p:nvSpPr>
          <p:cNvPr id="7" name="Slide Number Placeholder 6"/>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413518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A3D495-7E68-4A21-9E2C-667BD04962EB}" type="datetime1">
              <a:rPr lang="en-CA" smtClean="0"/>
              <a:t>2020-04-01</a:t>
            </a:fld>
            <a:endParaRPr lang="en-US"/>
          </a:p>
        </p:txBody>
      </p:sp>
      <p:sp>
        <p:nvSpPr>
          <p:cNvPr id="8" name="Footer Placeholder 7"/>
          <p:cNvSpPr>
            <a:spLocks noGrp="1"/>
          </p:cNvSpPr>
          <p:nvPr>
            <p:ph type="ftr" sz="quarter" idx="11"/>
          </p:nvPr>
        </p:nvSpPr>
        <p:spPr/>
        <p:txBody>
          <a:bodyPr/>
          <a:lstStyle/>
          <a:p>
            <a:r>
              <a:rPr lang="en-US"/>
              <a:t>www.fitchicksacademy.com</a:t>
            </a:r>
          </a:p>
        </p:txBody>
      </p:sp>
      <p:sp>
        <p:nvSpPr>
          <p:cNvPr id="9" name="Slide Number Placeholder 8"/>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286183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FB4271-9983-4A53-B60D-C81B4D9F1089}" type="datetime1">
              <a:rPr lang="en-CA" smtClean="0"/>
              <a:t>2020-04-01</a:t>
            </a:fld>
            <a:endParaRPr lang="en-US"/>
          </a:p>
        </p:txBody>
      </p:sp>
      <p:sp>
        <p:nvSpPr>
          <p:cNvPr id="4" name="Footer Placeholder 3"/>
          <p:cNvSpPr>
            <a:spLocks noGrp="1"/>
          </p:cNvSpPr>
          <p:nvPr>
            <p:ph type="ftr" sz="quarter" idx="11"/>
          </p:nvPr>
        </p:nvSpPr>
        <p:spPr/>
        <p:txBody>
          <a:bodyPr/>
          <a:lstStyle/>
          <a:p>
            <a:r>
              <a:rPr lang="en-US"/>
              <a:t>www.fitchicksacademy.com</a:t>
            </a:r>
          </a:p>
        </p:txBody>
      </p:sp>
      <p:sp>
        <p:nvSpPr>
          <p:cNvPr id="5" name="Slide Number Placeholder 4"/>
          <p:cNvSpPr>
            <a:spLocks noGrp="1"/>
          </p:cNvSpPr>
          <p:nvPr>
            <p:ph type="sldNum" sz="quarter" idx="12"/>
          </p:nvPr>
        </p:nvSpPr>
        <p:spPr/>
        <p:txBody>
          <a:bodyPr/>
          <a:lstStyle/>
          <a:p>
            <a:fld id="{5D158F6D-10BB-4255-A9BE-758B72AB35BE}" type="slidenum">
              <a:rPr lang="en-US" smtClean="0"/>
              <a:t>‹#›</a:t>
            </a:fld>
            <a:endParaRPr lang="en-US"/>
          </a:p>
        </p:txBody>
      </p:sp>
    </p:spTree>
    <p:extLst>
      <p:ext uri="{BB962C8B-B14F-4D97-AF65-F5344CB8AC3E}">
        <p14:creationId xmlns:p14="http://schemas.microsoft.com/office/powerpoint/2010/main" val="2432146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16FD15-CB13-4135-BA68-4D82EE67394E}" type="datetime1">
              <a:rPr lang="en-CA" smtClean="0"/>
              <a:t>2020-04-01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www.fitchicksacademy.com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158F6D-10BB-4255-A9BE-758B72AB35BE}" type="slidenum">
              <a:rPr lang="en-US" smtClean="0"/>
              <a:t>‹#›</a:t>
            </a:fld>
            <a:endParaRPr lang="en-US"/>
          </a:p>
        </p:txBody>
      </p:sp>
    </p:spTree>
    <p:extLst>
      <p:ext uri="{BB962C8B-B14F-4D97-AF65-F5344CB8AC3E}">
        <p14:creationId xmlns:p14="http://schemas.microsoft.com/office/powerpoint/2010/main" val="25832527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7977E6-7A7E-4AA5-AA8D-7753384285A3}" type="datetime1">
              <a:rPr lang="en-CA" smtClean="0"/>
              <a:t>2020-04-01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CA" dirty="0"/>
              <a:t>www.fitchicksacademy.com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D158F6D-10BB-4255-A9BE-758B72AB35BE}" type="slidenum">
              <a:rPr lang="en-US" smtClean="0"/>
              <a:t>‹#›</a:t>
            </a:fld>
            <a:endParaRPr lang="en-US"/>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5458" y="10910"/>
            <a:ext cx="1336512" cy="1512168"/>
          </a:xfrm>
          <a:prstGeom prst="rect">
            <a:avLst/>
          </a:prstGeom>
          <a:ln w="38100">
            <a:noFill/>
          </a:ln>
        </p:spPr>
      </p:pic>
    </p:spTree>
    <p:extLst>
      <p:ext uri="{BB962C8B-B14F-4D97-AF65-F5344CB8AC3E}">
        <p14:creationId xmlns:p14="http://schemas.microsoft.com/office/powerpoint/2010/main" val="9287069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hyperlink" Target="https://www.fitchicksacademy.com/members-log-in/"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www.canfitpro.com/"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hyperlink" Target="mailto:fne@fitchicks.ca"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4"/>
          </p:nvPr>
        </p:nvPicPr>
        <p:blipFill rotWithShape="1">
          <a:blip r:embed="rId3" cstate="print">
            <a:grayscl/>
            <a:extLst>
              <a:ext uri="{28A0092B-C50C-407E-A947-70E740481C1C}">
                <a14:useLocalDpi xmlns:a14="http://schemas.microsoft.com/office/drawing/2010/main" val="0"/>
              </a:ext>
            </a:extLst>
          </a:blip>
          <a:srcRect l="10429" r="24724"/>
          <a:stretch/>
        </p:blipFill>
        <p:spPr/>
      </p:pic>
      <p:sp>
        <p:nvSpPr>
          <p:cNvPr id="9" name="Oval 66"/>
          <p:cNvSpPr>
            <a:spLocks noChangeArrowheads="1"/>
          </p:cNvSpPr>
          <p:nvPr/>
        </p:nvSpPr>
        <p:spPr bwMode="auto">
          <a:xfrm rot="19800000">
            <a:off x="6020429" y="2307319"/>
            <a:ext cx="2198500" cy="219849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3" name="Picture Placeholder 52"/>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6754" r="16754"/>
          <a:stretch/>
        </p:blipFill>
        <p:spPr/>
      </p:pic>
      <p:sp>
        <p:nvSpPr>
          <p:cNvPr id="11" name="Oval 64"/>
          <p:cNvSpPr>
            <a:spLocks noChangeArrowheads="1"/>
          </p:cNvSpPr>
          <p:nvPr/>
        </p:nvSpPr>
        <p:spPr bwMode="auto">
          <a:xfrm rot="19800000">
            <a:off x="7348483" y="3054742"/>
            <a:ext cx="1749773" cy="174977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reeform 62"/>
          <p:cNvSpPr>
            <a:spLocks noEditPoints="1"/>
          </p:cNvSpPr>
          <p:nvPr/>
        </p:nvSpPr>
        <p:spPr bwMode="auto">
          <a:xfrm rot="19800000">
            <a:off x="3667982" y="4118721"/>
            <a:ext cx="2694742" cy="2697003"/>
          </a:xfrm>
          <a:custGeom>
            <a:avLst/>
            <a:gdLst>
              <a:gd name="T0" fmla="*/ 456 w 912"/>
              <a:gd name="T1" fmla="*/ 64 h 912"/>
              <a:gd name="T2" fmla="*/ 848 w 912"/>
              <a:gd name="T3" fmla="*/ 456 h 912"/>
              <a:gd name="T4" fmla="*/ 456 w 912"/>
              <a:gd name="T5" fmla="*/ 848 h 912"/>
              <a:gd name="T6" fmla="*/ 64 w 912"/>
              <a:gd name="T7" fmla="*/ 456 h 912"/>
              <a:gd name="T8" fmla="*/ 456 w 912"/>
              <a:gd name="T9" fmla="*/ 64 h 912"/>
              <a:gd name="T10" fmla="*/ 456 w 912"/>
              <a:gd name="T11" fmla="*/ 0 h 912"/>
              <a:gd name="T12" fmla="*/ 0 w 912"/>
              <a:gd name="T13" fmla="*/ 456 h 912"/>
              <a:gd name="T14" fmla="*/ 456 w 912"/>
              <a:gd name="T15" fmla="*/ 912 h 912"/>
              <a:gd name="T16" fmla="*/ 912 w 912"/>
              <a:gd name="T17" fmla="*/ 456 h 912"/>
              <a:gd name="T18" fmla="*/ 456 w 912"/>
              <a:gd name="T19"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2" h="912">
                <a:moveTo>
                  <a:pt x="456" y="64"/>
                </a:moveTo>
                <a:cubicBezTo>
                  <a:pt x="672" y="64"/>
                  <a:pt x="848" y="240"/>
                  <a:pt x="848" y="456"/>
                </a:cubicBezTo>
                <a:cubicBezTo>
                  <a:pt x="848" y="672"/>
                  <a:pt x="672" y="848"/>
                  <a:pt x="456" y="848"/>
                </a:cubicBezTo>
                <a:cubicBezTo>
                  <a:pt x="240" y="848"/>
                  <a:pt x="64" y="672"/>
                  <a:pt x="64" y="456"/>
                </a:cubicBezTo>
                <a:cubicBezTo>
                  <a:pt x="64" y="240"/>
                  <a:pt x="240" y="64"/>
                  <a:pt x="456" y="64"/>
                </a:cubicBezTo>
                <a:moveTo>
                  <a:pt x="456" y="0"/>
                </a:moveTo>
                <a:cubicBezTo>
                  <a:pt x="204" y="0"/>
                  <a:pt x="0" y="204"/>
                  <a:pt x="0" y="456"/>
                </a:cubicBezTo>
                <a:cubicBezTo>
                  <a:pt x="0" y="708"/>
                  <a:pt x="204" y="912"/>
                  <a:pt x="456" y="912"/>
                </a:cubicBezTo>
                <a:cubicBezTo>
                  <a:pt x="708" y="912"/>
                  <a:pt x="912" y="708"/>
                  <a:pt x="912" y="456"/>
                </a:cubicBezTo>
                <a:cubicBezTo>
                  <a:pt x="912" y="204"/>
                  <a:pt x="708" y="0"/>
                  <a:pt x="456" y="0"/>
                </a:cubicBezTo>
                <a:close/>
              </a:path>
            </a:pathLst>
          </a:custGeom>
          <a:solidFill>
            <a:srgbClr val="8F23B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30000" noProof="0">
              <a:ln>
                <a:noFill/>
              </a:ln>
              <a:solidFill>
                <a:sysClr val="windowText" lastClr="000000"/>
              </a:solidFill>
              <a:effectLst/>
              <a:uLnTx/>
              <a:uFillTx/>
            </a:endParaRPr>
          </a:p>
        </p:txBody>
      </p:sp>
      <p:sp>
        <p:nvSpPr>
          <p:cNvPr id="7" name="Freeform 6"/>
          <p:cNvSpPr/>
          <p:nvPr/>
        </p:nvSpPr>
        <p:spPr>
          <a:xfrm>
            <a:off x="0" y="2"/>
            <a:ext cx="9144000" cy="6857999"/>
          </a:xfrm>
          <a:custGeom>
            <a:avLst/>
            <a:gdLst>
              <a:gd name="connsiteX0" fmla="*/ 0 w 9144000"/>
              <a:gd name="connsiteY0" fmla="*/ 0 h 6857999"/>
              <a:gd name="connsiteX1" fmla="*/ 9144000 w 9144000"/>
              <a:gd name="connsiteY1" fmla="*/ 0 h 6857999"/>
              <a:gd name="connsiteX2" fmla="*/ 6233160 w 9144000"/>
              <a:gd name="connsiteY2" fmla="*/ 4716780 h 6857999"/>
              <a:gd name="connsiteX3" fmla="*/ 2571640 w 9144000"/>
              <a:gd name="connsiteY3" fmla="*/ 6692934 h 6857999"/>
              <a:gd name="connsiteX4" fmla="*/ 2324086 w 9144000"/>
              <a:gd name="connsiteY4" fmla="*/ 6857999 h 6857999"/>
              <a:gd name="connsiteX5" fmla="*/ 0 w 9144000"/>
              <a:gd name="connsiteY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7999">
                <a:moveTo>
                  <a:pt x="0" y="0"/>
                </a:moveTo>
                <a:lnTo>
                  <a:pt x="9144000" y="0"/>
                </a:lnTo>
                <a:cubicBezTo>
                  <a:pt x="8679180" y="254000"/>
                  <a:pt x="7566660" y="3556000"/>
                  <a:pt x="6233160" y="4716780"/>
                </a:cubicBezTo>
                <a:cubicBezTo>
                  <a:pt x="5072301" y="5791915"/>
                  <a:pt x="4212819" y="5645914"/>
                  <a:pt x="2571640" y="6692934"/>
                </a:cubicBezTo>
                <a:lnTo>
                  <a:pt x="2324086" y="6857999"/>
                </a:lnTo>
                <a:lnTo>
                  <a:pt x="0" y="6857999"/>
                </a:lnTo>
                <a:close/>
              </a:path>
            </a:pathLst>
          </a:cu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Freeform 7"/>
          <p:cNvSpPr>
            <a:spLocks/>
          </p:cNvSpPr>
          <p:nvPr/>
        </p:nvSpPr>
        <p:spPr bwMode="auto">
          <a:xfrm rot="18900000">
            <a:off x="1388037" y="3146353"/>
            <a:ext cx="9712007" cy="1626178"/>
          </a:xfrm>
          <a:custGeom>
            <a:avLst/>
            <a:gdLst>
              <a:gd name="connsiteX0" fmla="*/ 9644384 w 9712007"/>
              <a:gd name="connsiteY0" fmla="*/ 0 h 1626178"/>
              <a:gd name="connsiteX1" fmla="*/ 9712007 w 9712007"/>
              <a:gd name="connsiteY1" fmla="*/ 67623 h 1626178"/>
              <a:gd name="connsiteX2" fmla="*/ 9712007 w 9712007"/>
              <a:gd name="connsiteY2" fmla="*/ 67627 h 1626178"/>
              <a:gd name="connsiteX3" fmla="*/ 9709415 w 9712007"/>
              <a:gd name="connsiteY3" fmla="*/ 65035 h 1626178"/>
              <a:gd name="connsiteX4" fmla="*/ 9662820 w 9712007"/>
              <a:gd name="connsiteY4" fmla="*/ 111629 h 1626178"/>
              <a:gd name="connsiteX5" fmla="*/ 9444160 w 9712007"/>
              <a:gd name="connsiteY5" fmla="*/ 125543 h 1626178"/>
              <a:gd name="connsiteX6" fmla="*/ 5081640 w 9712007"/>
              <a:gd name="connsiteY6" fmla="*/ 1626178 h 1626178"/>
              <a:gd name="connsiteX7" fmla="*/ 335946 w 9712007"/>
              <a:gd name="connsiteY7" fmla="*/ 248558 h 1626178"/>
              <a:gd name="connsiteX8" fmla="*/ 160735 w 9712007"/>
              <a:gd name="connsiteY8" fmla="*/ 215028 h 1626178"/>
              <a:gd name="connsiteX9" fmla="*/ 0 w 9712007"/>
              <a:gd name="connsiteY9" fmla="*/ 54293 h 1626178"/>
              <a:gd name="connsiteX10" fmla="*/ 335945 w 9712007"/>
              <a:gd name="connsiteY10" fmla="*/ 103133 h 1626178"/>
              <a:gd name="connsiteX11" fmla="*/ 5081640 w 9712007"/>
              <a:gd name="connsiteY11" fmla="*/ 1149697 h 1626178"/>
              <a:gd name="connsiteX12" fmla="*/ 9444160 w 9712007"/>
              <a:gd name="connsiteY12" fmla="*/ 9680 h 162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12007" h="1626178">
                <a:moveTo>
                  <a:pt x="9644384" y="0"/>
                </a:moveTo>
                <a:lnTo>
                  <a:pt x="9712007" y="67623"/>
                </a:lnTo>
                <a:lnTo>
                  <a:pt x="9712007" y="67627"/>
                </a:lnTo>
                <a:lnTo>
                  <a:pt x="9709415" y="65035"/>
                </a:lnTo>
                <a:lnTo>
                  <a:pt x="9662820" y="111629"/>
                </a:lnTo>
                <a:lnTo>
                  <a:pt x="9444160" y="125543"/>
                </a:lnTo>
                <a:cubicBezTo>
                  <a:pt x="8124588" y="292280"/>
                  <a:pt x="7073087" y="1626178"/>
                  <a:pt x="5081640" y="1626178"/>
                </a:cubicBezTo>
                <a:cubicBezTo>
                  <a:pt x="3083582" y="1626178"/>
                  <a:pt x="1985486" y="624272"/>
                  <a:pt x="335946" y="248558"/>
                </a:cubicBezTo>
                <a:lnTo>
                  <a:pt x="160735" y="215028"/>
                </a:lnTo>
                <a:lnTo>
                  <a:pt x="0" y="54293"/>
                </a:lnTo>
                <a:lnTo>
                  <a:pt x="335945" y="103133"/>
                </a:lnTo>
                <a:cubicBezTo>
                  <a:pt x="1985486" y="388560"/>
                  <a:pt x="3083582" y="1149698"/>
                  <a:pt x="5081640" y="1149697"/>
                </a:cubicBezTo>
                <a:cubicBezTo>
                  <a:pt x="7073087" y="1149697"/>
                  <a:pt x="8124587" y="136349"/>
                  <a:pt x="9444160" y="9680"/>
                </a:cubicBezTo>
                <a:close/>
              </a:path>
            </a:pathLst>
          </a:custGeom>
          <a:solidFill>
            <a:srgbClr val="8F23B3"/>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49" name="Picture Placeholder 48"/>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16713" r="16713"/>
          <a:stretch/>
        </p:blipFill>
        <p:spPr/>
      </p:pic>
      <p:sp>
        <p:nvSpPr>
          <p:cNvPr id="10" name="Freeform 60"/>
          <p:cNvSpPr>
            <a:spLocks noEditPoints="1"/>
          </p:cNvSpPr>
          <p:nvPr/>
        </p:nvSpPr>
        <p:spPr bwMode="auto">
          <a:xfrm rot="19800000">
            <a:off x="5831087" y="2117976"/>
            <a:ext cx="2577185" cy="2577185"/>
          </a:xfrm>
          <a:custGeom>
            <a:avLst/>
            <a:gdLst>
              <a:gd name="T0" fmla="*/ 436 w 872"/>
              <a:gd name="T1" fmla="*/ 64 h 872"/>
              <a:gd name="T2" fmla="*/ 808 w 872"/>
              <a:gd name="T3" fmla="*/ 436 h 872"/>
              <a:gd name="T4" fmla="*/ 436 w 872"/>
              <a:gd name="T5" fmla="*/ 808 h 872"/>
              <a:gd name="T6" fmla="*/ 64 w 872"/>
              <a:gd name="T7" fmla="*/ 436 h 872"/>
              <a:gd name="T8" fmla="*/ 436 w 872"/>
              <a:gd name="T9" fmla="*/ 64 h 872"/>
              <a:gd name="T10" fmla="*/ 436 w 872"/>
              <a:gd name="T11" fmla="*/ 0 h 872"/>
              <a:gd name="T12" fmla="*/ 0 w 872"/>
              <a:gd name="T13" fmla="*/ 436 h 872"/>
              <a:gd name="T14" fmla="*/ 436 w 872"/>
              <a:gd name="T15" fmla="*/ 872 h 872"/>
              <a:gd name="T16" fmla="*/ 872 w 872"/>
              <a:gd name="T17" fmla="*/ 436 h 872"/>
              <a:gd name="T18" fmla="*/ 436 w 872"/>
              <a:gd name="T1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2" h="872">
                <a:moveTo>
                  <a:pt x="436" y="64"/>
                </a:moveTo>
                <a:cubicBezTo>
                  <a:pt x="641" y="64"/>
                  <a:pt x="808" y="231"/>
                  <a:pt x="808" y="436"/>
                </a:cubicBezTo>
                <a:cubicBezTo>
                  <a:pt x="808" y="641"/>
                  <a:pt x="641" y="808"/>
                  <a:pt x="436" y="808"/>
                </a:cubicBezTo>
                <a:cubicBezTo>
                  <a:pt x="231" y="808"/>
                  <a:pt x="64" y="641"/>
                  <a:pt x="64" y="436"/>
                </a:cubicBezTo>
                <a:cubicBezTo>
                  <a:pt x="64" y="231"/>
                  <a:pt x="231" y="64"/>
                  <a:pt x="436" y="64"/>
                </a:cubicBezTo>
                <a:moveTo>
                  <a:pt x="436" y="0"/>
                </a:moveTo>
                <a:cubicBezTo>
                  <a:pt x="195" y="0"/>
                  <a:pt x="0" y="195"/>
                  <a:pt x="0" y="436"/>
                </a:cubicBezTo>
                <a:cubicBezTo>
                  <a:pt x="0" y="677"/>
                  <a:pt x="195" y="872"/>
                  <a:pt x="436" y="872"/>
                </a:cubicBezTo>
                <a:cubicBezTo>
                  <a:pt x="677" y="872"/>
                  <a:pt x="872" y="677"/>
                  <a:pt x="872" y="436"/>
                </a:cubicBezTo>
                <a:cubicBezTo>
                  <a:pt x="872" y="195"/>
                  <a:pt x="677" y="0"/>
                  <a:pt x="436" y="0"/>
                </a:cubicBezTo>
                <a:close/>
              </a:path>
            </a:pathLst>
          </a:custGeom>
          <a:solidFill>
            <a:srgbClr val="8F23B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7" name="Picture Placeholder 46"/>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5513" r="15513"/>
          <a:stretch>
            <a:fillRect/>
          </a:stretch>
        </p:blipFill>
        <p:spPr/>
      </p:pic>
      <p:sp>
        <p:nvSpPr>
          <p:cNvPr id="56" name="TextBox 55"/>
          <p:cNvSpPr txBox="1"/>
          <p:nvPr/>
        </p:nvSpPr>
        <p:spPr>
          <a:xfrm>
            <a:off x="351428" y="2251583"/>
            <a:ext cx="4611593" cy="1459054"/>
          </a:xfrm>
          <a:prstGeom prst="rect">
            <a:avLst/>
          </a:prstGeom>
          <a:noFill/>
        </p:spPr>
        <p:txBody>
          <a:bodyPr wrap="square" rtlCol="0" anchor="ctr">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8F23B3"/>
                </a:solidFill>
                <a:effectLst/>
                <a:uLnTx/>
                <a:uFillTx/>
                <a:latin typeface="Proxima Nova Alt ExCn Rg" panose="02000506030000020004" pitchFamily="2" charset="0"/>
                <a:ea typeface="Helvetica Neue" charset="0"/>
                <a:cs typeface="Helvetica Neue" charset="0"/>
              </a:rPr>
              <a:t>FITNESS &amp; NUTRITION EXPERT PROGRAM</a:t>
            </a:r>
          </a:p>
        </p:txBody>
      </p:sp>
      <p:sp>
        <p:nvSpPr>
          <p:cNvPr id="12" name="Freeform 65"/>
          <p:cNvSpPr>
            <a:spLocks noEditPoints="1"/>
          </p:cNvSpPr>
          <p:nvPr/>
        </p:nvSpPr>
        <p:spPr bwMode="auto">
          <a:xfrm rot="19800000">
            <a:off x="7348483" y="3054742"/>
            <a:ext cx="1749773" cy="1749773"/>
          </a:xfrm>
          <a:custGeom>
            <a:avLst/>
            <a:gdLst>
              <a:gd name="T0" fmla="*/ 296 w 592"/>
              <a:gd name="T1" fmla="*/ 64 h 592"/>
              <a:gd name="T2" fmla="*/ 528 w 592"/>
              <a:gd name="T3" fmla="*/ 296 h 592"/>
              <a:gd name="T4" fmla="*/ 296 w 592"/>
              <a:gd name="T5" fmla="*/ 528 h 592"/>
              <a:gd name="T6" fmla="*/ 64 w 592"/>
              <a:gd name="T7" fmla="*/ 296 h 592"/>
              <a:gd name="T8" fmla="*/ 296 w 592"/>
              <a:gd name="T9" fmla="*/ 64 h 592"/>
              <a:gd name="T10" fmla="*/ 296 w 592"/>
              <a:gd name="T11" fmla="*/ 0 h 592"/>
              <a:gd name="T12" fmla="*/ 0 w 592"/>
              <a:gd name="T13" fmla="*/ 296 h 592"/>
              <a:gd name="T14" fmla="*/ 296 w 592"/>
              <a:gd name="T15" fmla="*/ 592 h 592"/>
              <a:gd name="T16" fmla="*/ 592 w 592"/>
              <a:gd name="T17" fmla="*/ 296 h 592"/>
              <a:gd name="T18" fmla="*/ 296 w 592"/>
              <a:gd name="T19"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2" h="592">
                <a:moveTo>
                  <a:pt x="296" y="64"/>
                </a:moveTo>
                <a:cubicBezTo>
                  <a:pt x="424" y="64"/>
                  <a:pt x="528" y="168"/>
                  <a:pt x="528" y="296"/>
                </a:cubicBezTo>
                <a:cubicBezTo>
                  <a:pt x="528" y="424"/>
                  <a:pt x="424" y="528"/>
                  <a:pt x="296" y="528"/>
                </a:cubicBezTo>
                <a:cubicBezTo>
                  <a:pt x="168" y="528"/>
                  <a:pt x="64" y="424"/>
                  <a:pt x="64" y="296"/>
                </a:cubicBezTo>
                <a:cubicBezTo>
                  <a:pt x="64" y="168"/>
                  <a:pt x="168" y="64"/>
                  <a:pt x="296" y="64"/>
                </a:cubicBezTo>
                <a:moveTo>
                  <a:pt x="296" y="0"/>
                </a:moveTo>
                <a:cubicBezTo>
                  <a:pt x="133" y="0"/>
                  <a:pt x="0" y="133"/>
                  <a:pt x="0" y="296"/>
                </a:cubicBezTo>
                <a:cubicBezTo>
                  <a:pt x="0" y="459"/>
                  <a:pt x="133" y="592"/>
                  <a:pt x="296" y="592"/>
                </a:cubicBezTo>
                <a:cubicBezTo>
                  <a:pt x="460" y="592"/>
                  <a:pt x="592" y="459"/>
                  <a:pt x="592" y="296"/>
                </a:cubicBezTo>
                <a:cubicBezTo>
                  <a:pt x="592" y="133"/>
                  <a:pt x="460" y="0"/>
                  <a:pt x="296" y="0"/>
                </a:cubicBezTo>
                <a:close/>
              </a:path>
            </a:pathLst>
          </a:custGeom>
          <a:solidFill>
            <a:srgbClr val="8F23B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2" name="Group 61"/>
          <p:cNvGrpSpPr/>
          <p:nvPr/>
        </p:nvGrpSpPr>
        <p:grpSpPr>
          <a:xfrm>
            <a:off x="366669" y="4062002"/>
            <a:ext cx="3615078" cy="977910"/>
            <a:chOff x="473349" y="4001042"/>
            <a:chExt cx="3615078" cy="977910"/>
          </a:xfrm>
        </p:grpSpPr>
        <p:sp>
          <p:nvSpPr>
            <p:cNvPr id="60" name="TextBox 59"/>
            <p:cNvSpPr txBox="1"/>
            <p:nvPr/>
          </p:nvSpPr>
          <p:spPr>
            <a:xfrm>
              <a:off x="473349" y="4001042"/>
              <a:ext cx="3615078" cy="560282"/>
            </a:xfrm>
            <a:prstGeom prst="rect">
              <a:avLst/>
            </a:prstGeom>
            <a:noFill/>
          </p:spPr>
          <p:txBody>
            <a:bodyPr wrap="square" rtlCol="0" anchor="ctr">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3600" b="0" i="0" u="none" strike="noStrike" kern="0" cap="none" spc="0" normalizeH="0" baseline="0" noProof="0">
                  <a:ln>
                    <a:noFill/>
                  </a:ln>
                  <a:solidFill>
                    <a:schemeClr val="tx1">
                      <a:lumMod val="85000"/>
                      <a:lumOff val="15000"/>
                    </a:schemeClr>
                  </a:solidFill>
                  <a:effectLst/>
                  <a:uLnTx/>
                  <a:uFillTx/>
                  <a:latin typeface="Proxima Nova Alt ExCn Rg" panose="02000506030000020004" pitchFamily="2" charset="0"/>
                  <a:ea typeface="Helvetica Neue" charset="0"/>
                  <a:cs typeface="Helvetica Neue" charset="0"/>
                </a:rPr>
                <a:t>Orientation</a:t>
              </a:r>
              <a:endParaRPr kumimoji="0" lang="en-US" sz="3600" b="0" i="0" u="none" strike="noStrike" kern="0" cap="none" spc="0" normalizeH="0" baseline="0" noProof="0" dirty="0">
                <a:ln>
                  <a:noFill/>
                </a:ln>
                <a:solidFill>
                  <a:schemeClr val="tx1">
                    <a:lumMod val="85000"/>
                    <a:lumOff val="15000"/>
                  </a:schemeClr>
                </a:solidFill>
                <a:effectLst/>
                <a:uLnTx/>
                <a:uFillTx/>
                <a:latin typeface="Proxima Nova Alt ExCn Rg" panose="02000506030000020004" pitchFamily="2" charset="0"/>
                <a:ea typeface="Helvetica Neue" charset="0"/>
                <a:cs typeface="Helvetica Neue" charset="0"/>
              </a:endParaRPr>
            </a:p>
          </p:txBody>
        </p:sp>
        <p:sp>
          <p:nvSpPr>
            <p:cNvPr id="61" name="TextBox 60"/>
            <p:cNvSpPr txBox="1"/>
            <p:nvPr/>
          </p:nvSpPr>
          <p:spPr>
            <a:xfrm>
              <a:off x="473349" y="4586216"/>
              <a:ext cx="3615078" cy="392736"/>
            </a:xfrm>
            <a:prstGeom prst="rect">
              <a:avLst/>
            </a:prstGeom>
            <a:noFill/>
          </p:spPr>
          <p:txBody>
            <a:bodyPr wrap="square" rtlCol="0" anchor="t">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808080"/>
                  </a:solidFill>
                  <a:effectLst/>
                  <a:uLnTx/>
                  <a:uFillTx/>
                  <a:latin typeface="PT Sans Narrow" panose="020B0506020203020204" pitchFamily="34" charset="0"/>
                  <a:ea typeface="Helvetica Neue" charset="0"/>
                  <a:cs typeface="Helvetica Neue" charset="0"/>
                </a:rPr>
                <a:t>Class of </a:t>
              </a:r>
              <a:r>
                <a:rPr lang="en-US" sz="2400" kern="0" dirty="0">
                  <a:solidFill>
                    <a:srgbClr val="808080"/>
                  </a:solidFill>
                  <a:latin typeface="PT Sans Narrow" panose="020B0506020203020204" pitchFamily="34" charset="0"/>
                  <a:ea typeface="Helvetica Neue" charset="0"/>
                  <a:cs typeface="Helvetica Neue" charset="0"/>
                </a:rPr>
                <a:t>April 2020</a:t>
              </a:r>
              <a:endParaRPr kumimoji="0" lang="en-US" sz="2400" b="0" i="0" u="none" strike="noStrike" kern="0" cap="none" spc="0" normalizeH="0" baseline="0" noProof="0" dirty="0">
                <a:ln>
                  <a:noFill/>
                </a:ln>
                <a:solidFill>
                  <a:srgbClr val="808080"/>
                </a:solidFill>
                <a:effectLst/>
                <a:uLnTx/>
                <a:uFillTx/>
                <a:latin typeface="PT Sans Narrow" panose="020B0506020203020204" pitchFamily="34" charset="0"/>
                <a:ea typeface="Helvetica Neue" charset="0"/>
                <a:cs typeface="Helvetica Neue" charset="0"/>
              </a:endParaRPr>
            </a:p>
          </p:txBody>
        </p:sp>
      </p:grpSp>
      <p:pic>
        <p:nvPicPr>
          <p:cNvPr id="46" name="Picture Placeholder 45"/>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16650" r="16650"/>
          <a:stretch>
            <a:fillRect/>
          </a:stretch>
        </p:blipFill>
        <p:spPr/>
      </p:pic>
      <p:sp>
        <p:nvSpPr>
          <p:cNvPr id="13" name="Freeform 67"/>
          <p:cNvSpPr>
            <a:spLocks noEditPoints="1"/>
          </p:cNvSpPr>
          <p:nvPr/>
        </p:nvSpPr>
        <p:spPr bwMode="auto">
          <a:xfrm rot="19800000">
            <a:off x="4592590" y="2792925"/>
            <a:ext cx="3476940" cy="3476940"/>
          </a:xfrm>
          <a:custGeom>
            <a:avLst/>
            <a:gdLst>
              <a:gd name="T0" fmla="*/ 588 w 1176"/>
              <a:gd name="T1" fmla="*/ 64 h 1176"/>
              <a:gd name="T2" fmla="*/ 959 w 1176"/>
              <a:gd name="T3" fmla="*/ 217 h 1176"/>
              <a:gd name="T4" fmla="*/ 1112 w 1176"/>
              <a:gd name="T5" fmla="*/ 588 h 1176"/>
              <a:gd name="T6" fmla="*/ 959 w 1176"/>
              <a:gd name="T7" fmla="*/ 959 h 1176"/>
              <a:gd name="T8" fmla="*/ 588 w 1176"/>
              <a:gd name="T9" fmla="*/ 1112 h 1176"/>
              <a:gd name="T10" fmla="*/ 217 w 1176"/>
              <a:gd name="T11" fmla="*/ 959 h 1176"/>
              <a:gd name="T12" fmla="*/ 64 w 1176"/>
              <a:gd name="T13" fmla="*/ 588 h 1176"/>
              <a:gd name="T14" fmla="*/ 217 w 1176"/>
              <a:gd name="T15" fmla="*/ 217 h 1176"/>
              <a:gd name="T16" fmla="*/ 588 w 1176"/>
              <a:gd name="T17" fmla="*/ 64 h 1176"/>
              <a:gd name="T18" fmla="*/ 588 w 1176"/>
              <a:gd name="T19" fmla="*/ 0 h 1176"/>
              <a:gd name="T20" fmla="*/ 0 w 1176"/>
              <a:gd name="T21" fmla="*/ 588 h 1176"/>
              <a:gd name="T22" fmla="*/ 588 w 1176"/>
              <a:gd name="T23" fmla="*/ 1176 h 1176"/>
              <a:gd name="T24" fmla="*/ 1176 w 1176"/>
              <a:gd name="T25" fmla="*/ 588 h 1176"/>
              <a:gd name="T26" fmla="*/ 588 w 1176"/>
              <a:gd name="T27" fmla="*/ 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6" h="1176">
                <a:moveTo>
                  <a:pt x="588" y="64"/>
                </a:moveTo>
                <a:cubicBezTo>
                  <a:pt x="728" y="64"/>
                  <a:pt x="860" y="119"/>
                  <a:pt x="959" y="217"/>
                </a:cubicBezTo>
                <a:cubicBezTo>
                  <a:pt x="1057" y="316"/>
                  <a:pt x="1112" y="448"/>
                  <a:pt x="1112" y="588"/>
                </a:cubicBezTo>
                <a:cubicBezTo>
                  <a:pt x="1112" y="728"/>
                  <a:pt x="1057" y="860"/>
                  <a:pt x="959" y="959"/>
                </a:cubicBezTo>
                <a:cubicBezTo>
                  <a:pt x="860" y="1057"/>
                  <a:pt x="728" y="1112"/>
                  <a:pt x="588" y="1112"/>
                </a:cubicBezTo>
                <a:cubicBezTo>
                  <a:pt x="448" y="1112"/>
                  <a:pt x="316" y="1057"/>
                  <a:pt x="217" y="959"/>
                </a:cubicBezTo>
                <a:cubicBezTo>
                  <a:pt x="118" y="860"/>
                  <a:pt x="64" y="728"/>
                  <a:pt x="64" y="588"/>
                </a:cubicBezTo>
                <a:cubicBezTo>
                  <a:pt x="64" y="448"/>
                  <a:pt x="118" y="316"/>
                  <a:pt x="217" y="217"/>
                </a:cubicBezTo>
                <a:cubicBezTo>
                  <a:pt x="316" y="119"/>
                  <a:pt x="448" y="64"/>
                  <a:pt x="588" y="64"/>
                </a:cubicBezTo>
                <a:moveTo>
                  <a:pt x="588" y="0"/>
                </a:moveTo>
                <a:cubicBezTo>
                  <a:pt x="263" y="0"/>
                  <a:pt x="0" y="263"/>
                  <a:pt x="0" y="588"/>
                </a:cubicBezTo>
                <a:cubicBezTo>
                  <a:pt x="0" y="913"/>
                  <a:pt x="263" y="1176"/>
                  <a:pt x="588" y="1176"/>
                </a:cubicBezTo>
                <a:cubicBezTo>
                  <a:pt x="913" y="1176"/>
                  <a:pt x="1176" y="913"/>
                  <a:pt x="1176" y="588"/>
                </a:cubicBezTo>
                <a:cubicBezTo>
                  <a:pt x="1176" y="263"/>
                  <a:pt x="913" y="0"/>
                  <a:pt x="588" y="0"/>
                </a:cubicBezTo>
                <a:close/>
              </a:path>
            </a:pathLst>
          </a:custGeom>
          <a:solidFill>
            <a:srgbClr val="8F23B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486" y="461964"/>
            <a:ext cx="1492734" cy="1495423"/>
          </a:xfrm>
          <a:prstGeom prst="rect">
            <a:avLst/>
          </a:prstGeom>
        </p:spPr>
      </p:pic>
    </p:spTree>
    <p:extLst>
      <p:ext uri="{BB962C8B-B14F-4D97-AF65-F5344CB8AC3E}">
        <p14:creationId xmlns:p14="http://schemas.microsoft.com/office/powerpoint/2010/main" val="245084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IT CHICKS\Pictures\pink power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63" y="0"/>
            <a:ext cx="3528392"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FIT CHICKS\Dropbox\PROFESSIONAL PHOTOS\BOOTCAMP IMAGES\FCbootcamp-1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263" y="3054736"/>
            <a:ext cx="3769934" cy="380326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FIT CHICKS\Dropbox\PROFESSIONAL PHOTOS\FC Indoor Bootcamp - May 26_11#CE95\FCindoor1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3440" y="49308"/>
            <a:ext cx="5040560" cy="337425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FIT CHICKS\Pictures\pink power harbour.jpg"/>
          <p:cNvPicPr>
            <a:picLocks noChangeAspect="1" noChangeArrowheads="1"/>
          </p:cNvPicPr>
          <p:nvPr/>
        </p:nvPicPr>
        <p:blipFill rotWithShape="1">
          <a:blip r:embed="rId6">
            <a:extLst>
              <a:ext uri="{28A0092B-C50C-407E-A947-70E740481C1C}">
                <a14:useLocalDpi xmlns:a14="http://schemas.microsoft.com/office/drawing/2010/main" val="0"/>
              </a:ext>
            </a:extLst>
          </a:blip>
          <a:srcRect t="22637"/>
          <a:stretch/>
        </p:blipFill>
        <p:spPr bwMode="auto">
          <a:xfrm>
            <a:off x="4117196" y="3423567"/>
            <a:ext cx="5026803" cy="388888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33EF397-F99A-49EB-8C9E-F2387CE2C4BC}"/>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24368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5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fade">
                                      <p:cBhvr>
                                        <p:cTn id="2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89849-20A6-416C-BF7A-212BDB9D1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940" y="875003"/>
            <a:ext cx="3015399" cy="2012779"/>
          </a:xfrm>
          <a:prstGeom prst="rect">
            <a:avLst/>
          </a:prstGeom>
        </p:spPr>
      </p:pic>
      <p:pic>
        <p:nvPicPr>
          <p:cNvPr id="4" name="Picture 3">
            <a:extLst>
              <a:ext uri="{FF2B5EF4-FFF2-40B4-BE49-F238E27FC236}">
                <a16:creationId xmlns:a16="http://schemas.microsoft.com/office/drawing/2014/main" id="{38BDFE5C-4E10-4CC1-9562-31CD92B2D322}"/>
              </a:ext>
            </a:extLst>
          </p:cNvPr>
          <p:cNvPicPr>
            <a:picLocks noChangeAspect="1"/>
          </p:cNvPicPr>
          <p:nvPr/>
        </p:nvPicPr>
        <p:blipFill rotWithShape="1">
          <a:blip r:embed="rId4"/>
          <a:srcRect l="20075" t="36000" r="68112" b="40741"/>
          <a:stretch/>
        </p:blipFill>
        <p:spPr>
          <a:xfrm>
            <a:off x="1276661" y="643467"/>
            <a:ext cx="2030626" cy="2248969"/>
          </a:xfrm>
          <a:prstGeom prst="rect">
            <a:avLst/>
          </a:prstGeom>
        </p:spPr>
      </p:pic>
      <p:cxnSp>
        <p:nvCxnSpPr>
          <p:cNvPr id="74" name="Straight Connector 73">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16306"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0A070D2-9E2A-4641-9804-445B286F60E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lumMod val="75000"/>
                    <a:lumOff val="25000"/>
                  </a:schemeClr>
                </a:solidFill>
                <a:latin typeface="+mn-lt"/>
                <a:ea typeface="+mn-ea"/>
                <a:cs typeface="+mn-cs"/>
              </a:rPr>
              <a:t>www.fitchicksacademy.com</a:t>
            </a:r>
          </a:p>
        </p:txBody>
      </p:sp>
      <p:cxnSp>
        <p:nvCxnSpPr>
          <p:cNvPr id="78" name="Straight Connector 77">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4247"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2707342" y="3197412"/>
            <a:ext cx="37170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2702052"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400800" y="3994133"/>
            <a:ext cx="27432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146" name="Picture 2" descr="C:\Users\FIT CHICKS\Pictures\c17a0744-767b-477f-b5a3-9ff2bcd993ab.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2600" y="4462298"/>
            <a:ext cx="1975655" cy="165461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FIT CHICKS\Desktop\Laura's stuff Please SAVE ME THANKS!!\AWARDS\As-Seen-On-Rogers-Button_Image.pn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85247" y="3586414"/>
            <a:ext cx="3129803" cy="2594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FIT CHICKS\Downloads\Retreat_button horseshoe.jp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655548" y="4432826"/>
            <a:ext cx="2005851" cy="166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7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C:\Users\FIT CHICKS\Pictures\FC_Dragon-Den_button.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091" y="321734"/>
            <a:ext cx="3489693" cy="290517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FD7FE72-3D7B-4C22-8331-8958A5153F08}"/>
              </a:ext>
            </a:extLst>
          </p:cNvPr>
          <p:cNvSpPr>
            <a:spLocks noGrp="1"/>
          </p:cNvSpPr>
          <p:nvPr>
            <p:ph type="ftr" sz="quarter" idx="11"/>
          </p:nvPr>
        </p:nvSpPr>
        <p:spPr>
          <a:xfrm>
            <a:off x="342900" y="6356350"/>
            <a:ext cx="4070073" cy="365125"/>
          </a:xfrm>
        </p:spPr>
        <p:txBody>
          <a:bodyPr vert="horz" lIns="91440" tIns="45720" rIns="91440" bIns="45720" rtlCol="0" anchor="ctr">
            <a:normAutofit/>
          </a:bodyPr>
          <a:lstStyle/>
          <a:p>
            <a:pPr algn="l">
              <a:spcAft>
                <a:spcPts val="600"/>
              </a:spcAft>
            </a:pPr>
            <a:r>
              <a:rPr lang="en-US" sz="1200" kern="1200">
                <a:solidFill>
                  <a:schemeClr val="tx1">
                    <a:tint val="75000"/>
                  </a:schemeClr>
                </a:solidFill>
                <a:latin typeface="+mn-lt"/>
                <a:ea typeface="+mn-ea"/>
                <a:cs typeface="+mn-cs"/>
              </a:rPr>
              <a:t>www.fitchicksacademy.com</a:t>
            </a:r>
          </a:p>
        </p:txBody>
      </p:sp>
      <p:pic>
        <p:nvPicPr>
          <p:cNvPr id="7171" name="Picture 3" descr="C:\Users\FIT CHICKS\Pictures\34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900" y="4034558"/>
            <a:ext cx="4070073" cy="195363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sign posing for the camera&#10;&#10;Description automatically generated">
            <a:extLst>
              <a:ext uri="{FF2B5EF4-FFF2-40B4-BE49-F238E27FC236}">
                <a16:creationId xmlns:a16="http://schemas.microsoft.com/office/drawing/2014/main" id="{030229AB-BA1B-4255-90A1-E430A083F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025" y="1321658"/>
            <a:ext cx="4070073" cy="4070073"/>
          </a:xfrm>
          <a:prstGeom prst="rect">
            <a:avLst/>
          </a:prstGeom>
        </p:spPr>
      </p:pic>
    </p:spTree>
    <p:extLst>
      <p:ext uri="{BB962C8B-B14F-4D97-AF65-F5344CB8AC3E}">
        <p14:creationId xmlns:p14="http://schemas.microsoft.com/office/powerpoint/2010/main" val="31767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434" y="404664"/>
            <a:ext cx="4938675" cy="183886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Picture 2">
            <a:extLst>
              <a:ext uri="{FF2B5EF4-FFF2-40B4-BE49-F238E27FC236}">
                <a16:creationId xmlns:a16="http://schemas.microsoft.com/office/drawing/2014/main" id="{246A39B0-64D5-4B27-A801-D79B992A5653}"/>
              </a:ext>
            </a:extLst>
          </p:cNvPr>
          <p:cNvPicPr>
            <a:picLocks noChangeAspect="1"/>
          </p:cNvPicPr>
          <p:nvPr/>
        </p:nvPicPr>
        <p:blipFill rotWithShape="1">
          <a:blip r:embed="rId4"/>
          <a:srcRect t="20491" r="1288" b="10802"/>
          <a:stretch/>
        </p:blipFill>
        <p:spPr>
          <a:xfrm>
            <a:off x="1915816" y="2363792"/>
            <a:ext cx="5004556" cy="195940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 name="Footer Placeholder 1">
            <a:extLst>
              <a:ext uri="{FF2B5EF4-FFF2-40B4-BE49-F238E27FC236}">
                <a16:creationId xmlns:a16="http://schemas.microsoft.com/office/drawing/2014/main" id="{7E425CB2-A7E3-43DB-8B0D-32E64776C519}"/>
              </a:ext>
            </a:extLst>
          </p:cNvPr>
          <p:cNvSpPr>
            <a:spLocks noGrp="1"/>
          </p:cNvSpPr>
          <p:nvPr>
            <p:ph type="ftr" sz="quarter" idx="11"/>
          </p:nvPr>
        </p:nvSpPr>
        <p:spPr/>
        <p:txBody>
          <a:bodyPr/>
          <a:lstStyle/>
          <a:p>
            <a:r>
              <a:rPr lang="en-CA"/>
              <a:t>www.fitchicksacademy.com</a:t>
            </a:r>
            <a:endParaRPr lang="en-CA" dirty="0"/>
          </a:p>
        </p:txBody>
      </p:sp>
      <p:pic>
        <p:nvPicPr>
          <p:cNvPr id="5" name="Picture 4">
            <a:extLst>
              <a:ext uri="{FF2B5EF4-FFF2-40B4-BE49-F238E27FC236}">
                <a16:creationId xmlns:a16="http://schemas.microsoft.com/office/drawing/2014/main" id="{8F9C2347-517B-4610-B894-2DEF4DB21EF6}"/>
              </a:ext>
            </a:extLst>
          </p:cNvPr>
          <p:cNvPicPr>
            <a:picLocks noChangeAspect="1"/>
          </p:cNvPicPr>
          <p:nvPr/>
        </p:nvPicPr>
        <p:blipFill rotWithShape="1">
          <a:blip r:embed="rId5"/>
          <a:srcRect l="3538" t="20601" r="1175" b="5202"/>
          <a:stretch/>
        </p:blipFill>
        <p:spPr>
          <a:xfrm>
            <a:off x="1916868" y="4443455"/>
            <a:ext cx="5004556" cy="219207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65696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idx="4294967295"/>
          </p:nvPr>
        </p:nvSpPr>
        <p:spPr>
          <a:xfrm>
            <a:off x="2284026" y="2043663"/>
            <a:ext cx="4578895" cy="2031055"/>
          </a:xfrm>
          <a:prstGeom prst="rect">
            <a:avLst/>
          </a:prstGeom>
        </p:spPr>
        <p:txBody>
          <a:bodyPr vert="horz" lIns="91440" tIns="45720" rIns="91440" bIns="45720" rtlCol="0" anchor="b">
            <a:normAutofit/>
          </a:bodyPr>
          <a:lstStyle/>
          <a:p>
            <a:pPr algn="ctr" defTabSz="914400"/>
            <a:r>
              <a:rPr lang="en-US" sz="4700" b="1" kern="1200">
                <a:solidFill>
                  <a:srgbClr val="FFFFFF"/>
                </a:solidFill>
                <a:latin typeface="+mj-lt"/>
                <a:ea typeface="+mj-ea"/>
                <a:cs typeface="+mj-cs"/>
              </a:rPr>
              <a:t>MEET YOUR FIERCE INSTRUCTORS!</a:t>
            </a:r>
          </a:p>
        </p:txBody>
      </p:sp>
      <p:sp>
        <p:nvSpPr>
          <p:cNvPr id="3" name="Footer Placeholder 2">
            <a:extLst>
              <a:ext uri="{FF2B5EF4-FFF2-40B4-BE49-F238E27FC236}">
                <a16:creationId xmlns:a16="http://schemas.microsoft.com/office/drawing/2014/main" id="{281D1427-3FCE-4EF7-89EC-AB4E8FCB87AC}"/>
              </a:ext>
            </a:extLst>
          </p:cNvPr>
          <p:cNvSpPr>
            <a:spLocks noGrp="1"/>
          </p:cNvSpPr>
          <p:nvPr>
            <p:ph type="ftr" sz="quarter" idx="11"/>
          </p:nvPr>
        </p:nvSpPr>
        <p:spPr>
          <a:xfrm>
            <a:off x="604245" y="6223702"/>
            <a:ext cx="2874153" cy="314067"/>
          </a:xfrm>
        </p:spPr>
        <p:txBody>
          <a:bodyPr vert="horz" lIns="91440" tIns="45720" rIns="91440" bIns="45720" rtlCol="0" anchor="ctr">
            <a:normAutofit/>
          </a:bodyPr>
          <a:lstStyle/>
          <a:p>
            <a:pPr algn="l">
              <a:spcAft>
                <a:spcPts val="600"/>
              </a:spcAft>
            </a:pPr>
            <a:r>
              <a:rPr lang="en-US" kern="1200">
                <a:solidFill>
                  <a:srgbClr val="898989"/>
                </a:solidFill>
                <a:latin typeface="+mn-lt"/>
                <a:ea typeface="+mn-ea"/>
                <a:cs typeface="+mn-cs"/>
              </a:rPr>
              <a:t>www.fitchicksacademy.com</a:t>
            </a:r>
          </a:p>
        </p:txBody>
      </p:sp>
    </p:spTree>
    <p:extLst>
      <p:ext uri="{BB962C8B-B14F-4D97-AF65-F5344CB8AC3E}">
        <p14:creationId xmlns:p14="http://schemas.microsoft.com/office/powerpoint/2010/main" val="158256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25" r="-1" b="15107"/>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963E60EA-90B9-4098-B151-B9B3CD79363C}"/>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www.fitchicksacademy.com</a:t>
            </a:r>
          </a:p>
        </p:txBody>
      </p:sp>
    </p:spTree>
    <p:extLst>
      <p:ext uri="{BB962C8B-B14F-4D97-AF65-F5344CB8AC3E}">
        <p14:creationId xmlns:p14="http://schemas.microsoft.com/office/powerpoint/2010/main" val="2155485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17072"/>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FF94FFFC-762D-4229-84FB-093378666062}"/>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www.fitchicksacademy.com</a:t>
            </a:r>
          </a:p>
        </p:txBody>
      </p:sp>
    </p:spTree>
    <p:extLst>
      <p:ext uri="{BB962C8B-B14F-4D97-AF65-F5344CB8AC3E}">
        <p14:creationId xmlns:p14="http://schemas.microsoft.com/office/powerpoint/2010/main" val="341168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17072"/>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F6A69C8B-8C00-4B42-8F3F-1B53C49E7CE5}"/>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www.fitchicksacademy.com</a:t>
            </a:r>
          </a:p>
        </p:txBody>
      </p:sp>
    </p:spTree>
    <p:extLst>
      <p:ext uri="{BB962C8B-B14F-4D97-AF65-F5344CB8AC3E}">
        <p14:creationId xmlns:p14="http://schemas.microsoft.com/office/powerpoint/2010/main" val="415507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17340"/>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04078BCA-E876-42D5-9585-6FF10010882A}"/>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sz="1200" kern="1200">
                <a:solidFill>
                  <a:schemeClr val="tx1">
                    <a:tint val="75000"/>
                  </a:schemeClr>
                </a:solidFill>
                <a:latin typeface="+mn-lt"/>
                <a:ea typeface="+mn-ea"/>
                <a:cs typeface="+mn-cs"/>
              </a:rPr>
              <a:t>www.fitchicksacademy.com</a:t>
            </a:r>
          </a:p>
        </p:txBody>
      </p:sp>
    </p:spTree>
    <p:extLst>
      <p:ext uri="{BB962C8B-B14F-4D97-AF65-F5344CB8AC3E}">
        <p14:creationId xmlns:p14="http://schemas.microsoft.com/office/powerpoint/2010/main" val="17597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5936" y="1098888"/>
            <a:ext cx="4464496" cy="4862870"/>
          </a:xfrm>
          <a:prstGeom prst="rect">
            <a:avLst/>
          </a:prstGeom>
          <a:noFill/>
        </p:spPr>
        <p:txBody>
          <a:bodyPr wrap="square" rtlCol="0">
            <a:spAutoFit/>
          </a:bodyPr>
          <a:lstStyle/>
          <a:p>
            <a:r>
              <a:rPr lang="en-CA" sz="2000" b="1" dirty="0">
                <a:latin typeface="PT Sans Narrow" panose="020B0506020203020204" pitchFamily="34" charset="0"/>
                <a:cs typeface="Arial" panose="020B0604020202020204" pitchFamily="34" charset="0"/>
              </a:rPr>
              <a:t>JESSICA ESTRELA</a:t>
            </a:r>
          </a:p>
          <a:p>
            <a:endParaRPr lang="en-CA" sz="2000" b="1"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US" dirty="0">
                <a:latin typeface="PT Sans Narrow" panose="020B0506020203020204" pitchFamily="34" charset="0"/>
              </a:rPr>
              <a:t>BSc in Human Kinetics from the University of Ottawa,</a:t>
            </a:r>
          </a:p>
          <a:p>
            <a:pPr marL="285750" indent="-285750">
              <a:buFont typeface="Arial" panose="020B0604020202020204" pitchFamily="34" charset="0"/>
              <a:buChar char="•"/>
            </a:pPr>
            <a:r>
              <a:rPr lang="en-US" dirty="0">
                <a:latin typeface="PT Sans Narrow" panose="020B0506020203020204" pitchFamily="34" charset="0"/>
              </a:rPr>
              <a:t>Certified Exercise Physiologist </a:t>
            </a:r>
          </a:p>
          <a:p>
            <a:pPr marL="285750" indent="-285750">
              <a:buFont typeface="Arial" panose="020B0604020202020204" pitchFamily="34" charset="0"/>
              <a:buChar char="•"/>
            </a:pPr>
            <a:r>
              <a:rPr lang="en-US" dirty="0">
                <a:latin typeface="PT Sans Narrow" panose="020B0506020203020204" pitchFamily="34" charset="0"/>
              </a:rPr>
              <a:t>Registered Massage Therapist</a:t>
            </a:r>
          </a:p>
          <a:p>
            <a:pPr marL="285750" indent="-285750">
              <a:buFont typeface="Arial" panose="020B0604020202020204" pitchFamily="34" charset="0"/>
              <a:buChar char="•"/>
            </a:pPr>
            <a:r>
              <a:rPr lang="en-US" dirty="0">
                <a:latin typeface="PT Sans Narrow" panose="020B0506020203020204" pitchFamily="34" charset="0"/>
              </a:rPr>
              <a:t>Spinning instructor</a:t>
            </a:r>
          </a:p>
          <a:p>
            <a:pPr marL="285750" indent="-285750">
              <a:buFont typeface="Arial" panose="020B0604020202020204" pitchFamily="34" charset="0"/>
              <a:buChar char="•"/>
            </a:pPr>
            <a:r>
              <a:rPr lang="en-US" dirty="0">
                <a:latin typeface="PT Sans Narrow" panose="020B0506020203020204" pitchFamily="34" charset="0"/>
              </a:rPr>
              <a:t>Certified Personal Trainer and group fitness instructor</a:t>
            </a:r>
          </a:p>
          <a:p>
            <a:pPr marL="285750" indent="-285750">
              <a:buFont typeface="Arial" panose="020B0604020202020204" pitchFamily="34" charset="0"/>
              <a:buChar char="•"/>
            </a:pPr>
            <a:r>
              <a:rPr lang="en-CA" dirty="0">
                <a:latin typeface="PT Sans Narrow" panose="020B0506020203020204" pitchFamily="34" charset="0"/>
              </a:rPr>
              <a:t>Marathon Runner &amp; Ironman Athlete</a:t>
            </a:r>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Educator in the human body, movement, injuries and more</a:t>
            </a:r>
          </a:p>
          <a:p>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FIT CHICKS® Academy -  Anatomy </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FIT CHICKS® Academy -  Programs Manager</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
        <p:nvSpPr>
          <p:cNvPr id="2" name="AutoShape 2" descr="Jess's picture.jpg">
            <a:extLst>
              <a:ext uri="{FF2B5EF4-FFF2-40B4-BE49-F238E27FC236}">
                <a16:creationId xmlns:a16="http://schemas.microsoft.com/office/drawing/2014/main" id="{772DA4C8-AC9E-4E49-8748-DDC66BA72BE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Footer Placeholder 3">
            <a:extLst>
              <a:ext uri="{FF2B5EF4-FFF2-40B4-BE49-F238E27FC236}">
                <a16:creationId xmlns:a16="http://schemas.microsoft.com/office/drawing/2014/main" id="{890E79C4-8E06-4494-8B99-8107E1AB8443}"/>
              </a:ext>
            </a:extLst>
          </p:cNvPr>
          <p:cNvSpPr>
            <a:spLocks noGrp="1"/>
          </p:cNvSpPr>
          <p:nvPr>
            <p:ph type="ftr" sz="quarter" idx="11"/>
          </p:nvPr>
        </p:nvSpPr>
        <p:spPr/>
        <p:txBody>
          <a:bodyPr/>
          <a:lstStyle/>
          <a:p>
            <a:r>
              <a:rPr lang="en-CA"/>
              <a:t>www.fitchicksacademy.com</a:t>
            </a:r>
            <a:endParaRPr lang="en-CA" dirty="0"/>
          </a:p>
        </p:txBody>
      </p:sp>
      <p:pic>
        <p:nvPicPr>
          <p:cNvPr id="7" name="Picture 6" descr="A picture containing person, indoor, bed, laying&#10;&#10;Description automatically generated">
            <a:extLst>
              <a:ext uri="{FF2B5EF4-FFF2-40B4-BE49-F238E27FC236}">
                <a16:creationId xmlns:a16="http://schemas.microsoft.com/office/drawing/2014/main" id="{BFCE7375-1B29-4907-8E78-151FB9165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9113" y="1558676"/>
            <a:ext cx="4581129" cy="34358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05449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889843"/>
            <a:ext cx="4896544" cy="5078313"/>
          </a:xfrm>
          <a:prstGeom prst="rect">
            <a:avLst/>
          </a:prstGeom>
          <a:noFill/>
        </p:spPr>
        <p:txBody>
          <a:bodyPr wrap="square" rtlCol="0">
            <a:spAutoFit/>
          </a:bodyPr>
          <a:lstStyle/>
          <a:p>
            <a:r>
              <a:rPr lang="en-CA" b="1" dirty="0">
                <a:latin typeface="PT Sans Narrow" panose="020B0506020203020204" pitchFamily="34" charset="0"/>
                <a:cs typeface="Arial" panose="020B0604020202020204" pitchFamily="34" charset="0"/>
              </a:rPr>
              <a:t>Before we get ready to rock, just a few things:</a:t>
            </a:r>
          </a:p>
          <a:p>
            <a:endParaRPr lang="en-CA" dirty="0">
              <a:latin typeface="PT Sans Narrow" panose="020B0506020203020204" pitchFamily="34" charset="0"/>
              <a:cs typeface="Arial" panose="020B0604020202020204" pitchFamily="34" charset="0"/>
            </a:endParaRPr>
          </a:p>
          <a:p>
            <a:pPr marL="342900" indent="-342900">
              <a:buAutoNum type="arabicPeriod"/>
            </a:pPr>
            <a:r>
              <a:rPr lang="en-CA" dirty="0">
                <a:latin typeface="PT Sans Narrow" panose="020B0506020203020204" pitchFamily="34" charset="0"/>
                <a:cs typeface="Arial" panose="020B0604020202020204" pitchFamily="34" charset="0"/>
              </a:rPr>
              <a:t>In case of  tech </a:t>
            </a:r>
            <a:r>
              <a:rPr lang="en-CA" dirty="0" err="1">
                <a:latin typeface="PT Sans Narrow" panose="020B0506020203020204" pitchFamily="34" charset="0"/>
                <a:cs typeface="Arial" panose="020B0604020202020204" pitchFamily="34" charset="0"/>
              </a:rPr>
              <a:t>probs</a:t>
            </a:r>
            <a:r>
              <a:rPr lang="en-CA" dirty="0">
                <a:latin typeface="PT Sans Narrow" panose="020B0506020203020204" pitchFamily="34" charset="0"/>
                <a:cs typeface="Arial" panose="020B0604020202020204" pitchFamily="34" charset="0"/>
              </a:rPr>
              <a:t>, this is what to do:</a:t>
            </a:r>
          </a:p>
          <a:p>
            <a:pPr marL="800100" lvl="1" indent="-342900">
              <a:buFont typeface="Arial" panose="020B0604020202020204" pitchFamily="34" charset="0"/>
              <a:buChar char="•"/>
            </a:pPr>
            <a:r>
              <a:rPr lang="en-CA" dirty="0">
                <a:latin typeface="PT Sans Narrow" panose="020B0506020203020204" pitchFamily="34" charset="0"/>
                <a:cs typeface="Arial" panose="020B0604020202020204" pitchFamily="34" charset="0"/>
              </a:rPr>
              <a:t>If you get kicked out or power out, just log back in</a:t>
            </a:r>
          </a:p>
          <a:p>
            <a:pPr marL="800100" lvl="1" indent="-342900">
              <a:buFont typeface="Arial" panose="020B0604020202020204" pitchFamily="34" charset="0"/>
              <a:buChar char="•"/>
            </a:pPr>
            <a:r>
              <a:rPr lang="en-CA" dirty="0">
                <a:latin typeface="PT Sans Narrow" panose="020B0506020203020204" pitchFamily="34" charset="0"/>
                <a:cs typeface="Arial" panose="020B0604020202020204" pitchFamily="34" charset="0"/>
              </a:rPr>
              <a:t>If we get kicked out or power out, please to log back in to the same link  to asap to continue on . </a:t>
            </a:r>
          </a:p>
          <a:p>
            <a:pPr marL="800100" lvl="1" indent="-34290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pPr marL="342900" indent="-342900">
              <a:buFont typeface="+mj-lt"/>
              <a:buAutoNum type="arabicPeriod"/>
            </a:pPr>
            <a:r>
              <a:rPr lang="en-CA" dirty="0">
                <a:latin typeface="PT Sans Narrow" panose="020B0506020203020204" pitchFamily="34" charset="0"/>
                <a:cs typeface="Arial" panose="020B0604020202020204" pitchFamily="34" charset="0"/>
              </a:rPr>
              <a:t>Access to this recording:</a:t>
            </a:r>
          </a:p>
          <a:p>
            <a:pPr marL="800100" lvl="1" indent="-342900">
              <a:buFont typeface="+mj-lt"/>
              <a:buAutoNum type="arabicPeriod"/>
            </a:pPr>
            <a:r>
              <a:rPr lang="en-CA" dirty="0">
                <a:latin typeface="PT Sans Narrow" panose="020B0506020203020204" pitchFamily="34" charset="0"/>
                <a:cs typeface="Arial" panose="020B0604020202020204" pitchFamily="34" charset="0"/>
              </a:rPr>
              <a:t>This Orientation is taped</a:t>
            </a:r>
          </a:p>
          <a:p>
            <a:pPr marL="800100" lvl="1" indent="-342900">
              <a:buFont typeface="+mj-lt"/>
              <a:buAutoNum type="arabicPeriod"/>
            </a:pPr>
            <a:r>
              <a:rPr lang="en-CA" dirty="0">
                <a:latin typeface="PT Sans Narrow" panose="020B0506020203020204" pitchFamily="34" charset="0"/>
                <a:cs typeface="Arial" panose="020B0604020202020204" pitchFamily="34" charset="0"/>
              </a:rPr>
              <a:t>To view after, it will be posted on the homepage of FIT CHICKS Members Only site</a:t>
            </a:r>
          </a:p>
          <a:p>
            <a:pPr lvl="1"/>
            <a:endParaRPr lang="en-CA" dirty="0">
              <a:latin typeface="PT Sans Narrow" panose="020B0506020203020204" pitchFamily="34" charset="0"/>
              <a:cs typeface="Arial" panose="020B0604020202020204" pitchFamily="34" charset="0"/>
            </a:endParaRPr>
          </a:p>
          <a:p>
            <a:pPr marL="342900" indent="-342900">
              <a:buFont typeface="+mj-lt"/>
              <a:buAutoNum type="arabicPeriod"/>
            </a:pPr>
            <a:r>
              <a:rPr lang="en-CA" dirty="0">
                <a:latin typeface="PT Sans Narrow" panose="020B0506020203020204" pitchFamily="34" charset="0"/>
                <a:cs typeface="Arial" panose="020B0604020202020204" pitchFamily="34" charset="0"/>
              </a:rPr>
              <a:t> We heart questions!</a:t>
            </a:r>
          </a:p>
          <a:p>
            <a:pPr marL="800100" lvl="1" indent="-342900">
              <a:buFont typeface="Arial" panose="020B0604020202020204" pitchFamily="34" charset="0"/>
              <a:buChar char="•"/>
            </a:pPr>
            <a:r>
              <a:rPr lang="en-CA" dirty="0">
                <a:latin typeface="PT Sans Narrow" panose="020B0506020203020204" pitchFamily="34" charset="0"/>
                <a:cs typeface="Arial" panose="020B0604020202020204" pitchFamily="34" charset="0"/>
              </a:rPr>
              <a:t>Please type all questions in the chat box.  If you want your question to be anonymous, please just send to “HOST”</a:t>
            </a:r>
          </a:p>
          <a:p>
            <a:pPr marL="800100" lvl="1" indent="-342900">
              <a:buFont typeface="Arial" panose="020B0604020202020204" pitchFamily="34" charset="0"/>
              <a:buChar char="•"/>
            </a:pPr>
            <a:endParaRPr lang="en-CA" dirty="0"/>
          </a:p>
        </p:txBody>
      </p:sp>
      <p:pic>
        <p:nvPicPr>
          <p:cNvPr id="3" name="Picture 2" descr="A picture containing table, food, computer&#10;&#10;Description automatically generated">
            <a:extLst>
              <a:ext uri="{FF2B5EF4-FFF2-40B4-BE49-F238E27FC236}">
                <a16:creationId xmlns:a16="http://schemas.microsoft.com/office/drawing/2014/main" id="{6F0955BA-534F-42C6-99A1-F9252CDD1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5" y="1894599"/>
            <a:ext cx="3318275" cy="2766439"/>
          </a:xfrm>
          <a:prstGeom prst="rect">
            <a:avLst/>
          </a:prstGeom>
        </p:spPr>
      </p:pic>
      <p:sp>
        <p:nvSpPr>
          <p:cNvPr id="5" name="Footer Placeholder 4">
            <a:extLst>
              <a:ext uri="{FF2B5EF4-FFF2-40B4-BE49-F238E27FC236}">
                <a16:creationId xmlns:a16="http://schemas.microsoft.com/office/drawing/2014/main" id="{4FFE0B21-CF7C-413F-8AC4-8D3A6F4A625F}"/>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8081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93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947FB211-4623-476B-A640-7C95007ED3F2}"/>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3826269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947739"/>
            <a:ext cx="7244534" cy="456949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83B55B9D-15A2-4DA5-BF0D-9A5E0585CA4D}"/>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722409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47241"/>
            <a:ext cx="7209064" cy="556351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DEA3C4BF-7134-48C3-B41A-55E0DBD125A4}"/>
              </a:ext>
            </a:extLst>
          </p:cNvPr>
          <p:cNvSpPr>
            <a:spLocks noGrp="1"/>
          </p:cNvSpPr>
          <p:nvPr>
            <p:ph type="ftr" sz="quarter" idx="11"/>
          </p:nvPr>
        </p:nvSpPr>
        <p:spPr/>
        <p:txBody>
          <a:bodyPr/>
          <a:lstStyle/>
          <a:p>
            <a:r>
              <a:rPr lang="en-CA"/>
              <a:t>www.fitchicksacademy.com</a:t>
            </a:r>
          </a:p>
        </p:txBody>
      </p:sp>
    </p:spTree>
    <p:extLst>
      <p:ext uri="{BB962C8B-B14F-4D97-AF65-F5344CB8AC3E}">
        <p14:creationId xmlns:p14="http://schemas.microsoft.com/office/powerpoint/2010/main" val="3163599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332656"/>
            <a:ext cx="6624736" cy="646331"/>
          </a:xfrm>
          <a:prstGeom prst="rect">
            <a:avLst/>
          </a:prstGeom>
          <a:noFill/>
        </p:spPr>
        <p:txBody>
          <a:bodyPr wrap="square" rtlCol="0">
            <a:spAutoFit/>
          </a:bodyPr>
          <a:lstStyle/>
          <a:p>
            <a:pPr algn="ctr"/>
            <a:r>
              <a:rPr lang="en-CA" sz="3600" dirty="0">
                <a:latin typeface="PT Sans Narrow" panose="020B0506020203020204" pitchFamily="34" charset="0"/>
                <a:cs typeface="Arial" panose="020B0604020202020204" pitchFamily="34" charset="0"/>
              </a:rPr>
              <a:t>4 SECTIONS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35" y="1171683"/>
            <a:ext cx="3192706" cy="245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886" y="1171683"/>
            <a:ext cx="3057322" cy="236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35" y="3751643"/>
            <a:ext cx="3069959" cy="23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334" y="3751643"/>
            <a:ext cx="3048194" cy="23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697A0696-870D-483D-BBCF-AB8E3321A0BC}"/>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326377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266"/>
                                        </p:tgtEl>
                                      </p:cBhvr>
                                    </p:animEffect>
                                    <p:animScale>
                                      <p:cBhvr>
                                        <p:cTn id="7" dur="250" autoRev="1" fill="hold"/>
                                        <p:tgtEl>
                                          <p:spTgt spid="1126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267"/>
                                        </p:tgtEl>
                                      </p:cBhvr>
                                    </p:animEffect>
                                    <p:animScale>
                                      <p:cBhvr>
                                        <p:cTn id="12" dur="250" autoRev="1" fill="hold"/>
                                        <p:tgtEl>
                                          <p:spTgt spid="1126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268"/>
                                        </p:tgtEl>
                                      </p:cBhvr>
                                    </p:animEffect>
                                    <p:animScale>
                                      <p:cBhvr>
                                        <p:cTn id="17" dur="250" autoRev="1" fill="hold"/>
                                        <p:tgtEl>
                                          <p:spTgt spid="1126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269"/>
                                        </p:tgtEl>
                                      </p:cBhvr>
                                    </p:animEffect>
                                    <p:animScale>
                                      <p:cBhvr>
                                        <p:cTn id="22" dur="250" autoRev="1" fill="hold"/>
                                        <p:tgtEl>
                                          <p:spTgt spid="112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12776"/>
            <a:ext cx="3739442" cy="28803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4008" y="1412776"/>
            <a:ext cx="4392488" cy="4801314"/>
          </a:xfrm>
          <a:prstGeom prst="rect">
            <a:avLst/>
          </a:prstGeom>
          <a:noFill/>
        </p:spPr>
        <p:txBody>
          <a:bodyPr wrap="square" rtlCol="0">
            <a:spAutoFit/>
          </a:bodyPr>
          <a:lstStyle/>
          <a:p>
            <a:r>
              <a:rPr lang="en-CA" b="1" dirty="0">
                <a:latin typeface="PT Sans Narrow" panose="020B0506020203020204" pitchFamily="34" charset="0"/>
                <a:cs typeface="Arial" panose="020B0604020202020204" pitchFamily="34" charset="0"/>
              </a:rPr>
              <a:t>Class dates:  April 3 – May 20th</a:t>
            </a:r>
          </a:p>
          <a:p>
            <a:endParaRPr lang="en-CA" dirty="0">
              <a:latin typeface="PT Sans Narrow" panose="020B0506020203020204" pitchFamily="34" charset="0"/>
              <a:cs typeface="Arial" panose="020B0604020202020204" pitchFamily="34" charset="0"/>
            </a:endParaRPr>
          </a:p>
          <a:p>
            <a:r>
              <a:rPr lang="en-US" b="1" dirty="0">
                <a:latin typeface="PT Sans Narrow" panose="020B0506020203020204" pitchFamily="34" charset="0"/>
                <a:cs typeface="Arial" panose="020B0604020202020204" pitchFamily="34" charset="0"/>
              </a:rPr>
              <a:t>Marking Breakdown:</a:t>
            </a:r>
            <a:br>
              <a:rPr lang="en-US" dirty="0">
                <a:latin typeface="PT Sans Narrow" panose="020B0506020203020204" pitchFamily="34" charset="0"/>
                <a:cs typeface="Arial" panose="020B0604020202020204" pitchFamily="34" charset="0"/>
              </a:rPr>
            </a:br>
            <a:r>
              <a:rPr lang="en-US" dirty="0">
                <a:latin typeface="PT Sans Narrow" panose="020B0506020203020204" pitchFamily="34" charset="0"/>
                <a:cs typeface="Arial" panose="020B0604020202020204" pitchFamily="34" charset="0"/>
              </a:rPr>
              <a:t>2 assignments </a:t>
            </a:r>
            <a:endParaRPr lang="en-CA" dirty="0">
              <a:latin typeface="PT Sans Narrow" panose="020B0506020203020204" pitchFamily="34" charset="0"/>
              <a:cs typeface="Arial" panose="020B0604020202020204" pitchFamily="34" charset="0"/>
            </a:endParaRPr>
          </a:p>
          <a:p>
            <a:r>
              <a:rPr lang="en-CA" dirty="0">
                <a:latin typeface="PT Sans Narrow" panose="020B0506020203020204" pitchFamily="34" charset="0"/>
                <a:cs typeface="Arial" panose="020B0604020202020204" pitchFamily="34" charset="0"/>
              </a:rPr>
              <a:t>5 mini Quizzes </a:t>
            </a:r>
          </a:p>
          <a:p>
            <a:r>
              <a:rPr lang="en-CA" dirty="0">
                <a:latin typeface="PT Sans Narrow" panose="020B0506020203020204" pitchFamily="34" charset="0"/>
                <a:cs typeface="Arial" panose="020B0604020202020204" pitchFamily="34" charset="0"/>
              </a:rPr>
              <a:t>Written exam  </a:t>
            </a:r>
          </a:p>
          <a:p>
            <a:r>
              <a:rPr lang="en-US" dirty="0">
                <a:latin typeface="PT Sans Narrow" panose="020B0506020203020204" pitchFamily="34" charset="0"/>
                <a:cs typeface="Arial" panose="020B0604020202020204" pitchFamily="34" charset="0"/>
              </a:rPr>
              <a:t>Practical exam </a:t>
            </a:r>
            <a:endParaRPr lang="en-CA" dirty="0">
              <a:latin typeface="PT Sans Narrow" panose="020B0506020203020204" pitchFamily="34" charset="0"/>
              <a:cs typeface="Arial" panose="020B0604020202020204" pitchFamily="34" charset="0"/>
            </a:endParaRPr>
          </a:p>
          <a:p>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Required Books:</a:t>
            </a:r>
          </a:p>
          <a:p>
            <a:endParaRPr lang="en-CA" dirty="0">
              <a:latin typeface="PT Sans Narrow" panose="020B0506020203020204" pitchFamily="34" charset="0"/>
              <a:cs typeface="Arial" panose="020B0604020202020204" pitchFamily="34" charset="0"/>
            </a:endParaRPr>
          </a:p>
          <a:p>
            <a:pPr lvl="0"/>
            <a:r>
              <a:rPr lang="en-CA" dirty="0">
                <a:latin typeface="PT Sans Narrow" panose="020B0506020203020204" pitchFamily="34" charset="0"/>
                <a:cs typeface="Arial" panose="020B0604020202020204" pitchFamily="34" charset="0"/>
              </a:rPr>
              <a:t>Strength Training Anatomy – Frederic </a:t>
            </a:r>
            <a:r>
              <a:rPr lang="en-CA" dirty="0" err="1">
                <a:latin typeface="PT Sans Narrow" panose="020B0506020203020204" pitchFamily="34" charset="0"/>
                <a:cs typeface="Arial" panose="020B0604020202020204" pitchFamily="34" charset="0"/>
              </a:rPr>
              <a:t>Delavier</a:t>
            </a:r>
            <a:r>
              <a:rPr lang="en-CA" dirty="0">
                <a:latin typeface="PT Sans Narrow" panose="020B0506020203020204" pitchFamily="34" charset="0"/>
                <a:cs typeface="Arial" panose="020B0604020202020204" pitchFamily="34" charset="0"/>
              </a:rPr>
              <a:t>  </a:t>
            </a:r>
          </a:p>
          <a:p>
            <a:pPr lvl="0"/>
            <a:endParaRPr lang="en-CA" dirty="0">
              <a:latin typeface="PT Sans Narrow" panose="020B0506020203020204" pitchFamily="34" charset="0"/>
              <a:cs typeface="Arial" panose="020B0604020202020204" pitchFamily="34" charset="0"/>
            </a:endParaRPr>
          </a:p>
          <a:p>
            <a:r>
              <a:rPr lang="en-US" dirty="0">
                <a:latin typeface="PT Sans Narrow" panose="020B0506020203020204" pitchFamily="34" charset="0"/>
                <a:cs typeface="Arial" panose="020B0604020202020204" pitchFamily="34" charset="0"/>
              </a:rPr>
              <a:t>ACSM's Complete Guide to Fitness &amp; Health 2nd Edition</a:t>
            </a:r>
            <a:endParaRPr lang="en-CA" dirty="0">
              <a:latin typeface="PT Sans Narrow" panose="020B0506020203020204" pitchFamily="34" charset="0"/>
              <a:cs typeface="Arial" panose="020B0604020202020204" pitchFamily="34" charset="0"/>
            </a:endParaRPr>
          </a:p>
          <a:p>
            <a:endParaRPr lang="en-CA" dirty="0"/>
          </a:p>
          <a:p>
            <a:endParaRPr lang="en-CA" dirty="0"/>
          </a:p>
          <a:p>
            <a:endParaRPr lang="en-CA" dirty="0"/>
          </a:p>
        </p:txBody>
      </p:sp>
      <p:sp>
        <p:nvSpPr>
          <p:cNvPr id="2" name="Footer Placeholder 1">
            <a:extLst>
              <a:ext uri="{FF2B5EF4-FFF2-40B4-BE49-F238E27FC236}">
                <a16:creationId xmlns:a16="http://schemas.microsoft.com/office/drawing/2014/main" id="{BA61D46F-3386-40C0-93DD-929FC9BBB07D}"/>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77551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4008" y="1412776"/>
            <a:ext cx="4392488" cy="4924425"/>
          </a:xfrm>
          <a:prstGeom prst="rect">
            <a:avLst/>
          </a:prstGeom>
          <a:noFill/>
        </p:spPr>
        <p:txBody>
          <a:bodyPr wrap="square" rtlCol="0">
            <a:spAutoFit/>
          </a:bodyPr>
          <a:lstStyle/>
          <a:p>
            <a:r>
              <a:rPr lang="en-CA" sz="2000" b="1" dirty="0">
                <a:latin typeface="PT Sans Narrow" panose="020B0506020203020204" pitchFamily="34" charset="0"/>
                <a:cs typeface="Arial" panose="020B0604020202020204" pitchFamily="34" charset="0"/>
              </a:rPr>
              <a:t>Class dates: May 28 – June 12th</a:t>
            </a:r>
            <a:endParaRPr lang="en-CA" b="1" dirty="0">
              <a:latin typeface="PT Sans Narrow" panose="020B0506020203020204" pitchFamily="34" charset="0"/>
            </a:endParaRPr>
          </a:p>
          <a:p>
            <a:endParaRPr lang="en-CA" sz="2000" dirty="0">
              <a:latin typeface="PT Sans Narrow" panose="020B0506020203020204" pitchFamily="34" charset="0"/>
              <a:cs typeface="Arial" panose="020B0604020202020204" pitchFamily="34" charset="0"/>
            </a:endParaRPr>
          </a:p>
          <a:p>
            <a:r>
              <a:rPr lang="en-US" sz="2000" b="1" dirty="0">
                <a:latin typeface="PT Sans Narrow" panose="020B0506020203020204" pitchFamily="34" charset="0"/>
                <a:cs typeface="Arial" panose="020B0604020202020204" pitchFamily="34" charset="0"/>
              </a:rPr>
              <a:t>Marking Breakdown:</a:t>
            </a:r>
            <a:br>
              <a:rPr lang="en-US" sz="2000" dirty="0">
                <a:latin typeface="PT Sans Narrow" panose="020B0506020203020204" pitchFamily="34" charset="0"/>
                <a:cs typeface="Arial" panose="020B0604020202020204" pitchFamily="34" charset="0"/>
              </a:rPr>
            </a:br>
            <a:r>
              <a:rPr lang="en-US" sz="2000" dirty="0">
                <a:latin typeface="PT Sans Narrow" panose="020B0506020203020204" pitchFamily="34" charset="0"/>
                <a:cs typeface="Arial" panose="020B0604020202020204" pitchFamily="34" charset="0"/>
              </a:rPr>
              <a:t>2 assignments </a:t>
            </a:r>
            <a:endParaRPr lang="en-CA" sz="2000" dirty="0">
              <a:latin typeface="PT Sans Narrow" panose="020B0506020203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1 Quiz</a:t>
            </a:r>
          </a:p>
          <a:p>
            <a:r>
              <a:rPr lang="en-CA" sz="2000" dirty="0">
                <a:latin typeface="PT Sans Narrow" panose="020B0506020203020204" pitchFamily="34" charset="0"/>
                <a:cs typeface="Arial" panose="020B0604020202020204" pitchFamily="34" charset="0"/>
              </a:rPr>
              <a:t>Written exam </a:t>
            </a:r>
          </a:p>
          <a:p>
            <a:endParaRPr lang="en-CA" sz="2000" dirty="0">
              <a:latin typeface="PT Sans Narrow" panose="020B0506020203020204" pitchFamily="34" charset="0"/>
              <a:cs typeface="Arial" panose="020B0604020202020204" pitchFamily="34" charset="0"/>
            </a:endParaRPr>
          </a:p>
          <a:p>
            <a:r>
              <a:rPr lang="en-CA" sz="2000" b="1" dirty="0">
                <a:latin typeface="PT Sans Narrow" panose="020B0506020203020204" pitchFamily="34" charset="0"/>
                <a:cs typeface="Arial" panose="020B0604020202020204" pitchFamily="34" charset="0"/>
              </a:rPr>
              <a:t>Required Books:</a:t>
            </a:r>
          </a:p>
          <a:p>
            <a:endParaRPr lang="en-CA" sz="20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“Fierce in 8” Recipe Book by FIT CHICKS</a:t>
            </a: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“Practical Paleo” by Dianne </a:t>
            </a:r>
            <a:r>
              <a:rPr lang="en-CA" sz="2000" dirty="0" err="1">
                <a:latin typeface="PT Sans Narrow" panose="020B0506020203020204" pitchFamily="34" charset="0"/>
                <a:cs typeface="Arial" panose="020B0604020202020204" pitchFamily="34" charset="0"/>
              </a:rPr>
              <a:t>Sanfilippino</a:t>
            </a:r>
            <a:r>
              <a:rPr lang="en-CA" sz="2000" dirty="0">
                <a:latin typeface="PT Sans Narrow" panose="020B0506020203020204" pitchFamily="34" charset="0"/>
                <a:cs typeface="Arial" panose="020B0604020202020204" pitchFamily="34" charset="0"/>
              </a:rPr>
              <a:t> </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Also see recommended readings </a:t>
            </a:r>
          </a:p>
          <a:p>
            <a:endParaRPr lang="en-CA" dirty="0"/>
          </a:p>
          <a:p>
            <a:endParaRPr lang="en-CA" dirty="0"/>
          </a:p>
          <a:p>
            <a:endParaRPr lang="en-CA"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30" y="1420464"/>
            <a:ext cx="3449895" cy="26699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B60BB12D-1681-40E6-8A7F-2F7F60254C3F}"/>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938870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4008" y="1412776"/>
            <a:ext cx="4392488" cy="3077766"/>
          </a:xfrm>
          <a:prstGeom prst="rect">
            <a:avLst/>
          </a:prstGeom>
          <a:noFill/>
        </p:spPr>
        <p:txBody>
          <a:bodyPr wrap="square" rtlCol="0">
            <a:spAutoFit/>
          </a:bodyPr>
          <a:lstStyle/>
          <a:p>
            <a:r>
              <a:rPr lang="en-CA" sz="2000" b="1" dirty="0">
                <a:latin typeface="PT Sans Narrow" panose="020B0506020203020204" pitchFamily="34" charset="0"/>
                <a:cs typeface="Arial" panose="020B0604020202020204" pitchFamily="34" charset="0"/>
              </a:rPr>
              <a:t>Class dates:  June 18- 25th</a:t>
            </a:r>
          </a:p>
          <a:p>
            <a:endParaRPr lang="en-CA" sz="2000" dirty="0">
              <a:latin typeface="PT Sans Narrow" panose="020B0506020203020204" pitchFamily="34" charset="0"/>
              <a:cs typeface="Arial" panose="020B0604020202020204" pitchFamily="34" charset="0"/>
            </a:endParaRPr>
          </a:p>
          <a:p>
            <a:r>
              <a:rPr lang="en-US" sz="2000" b="1" dirty="0">
                <a:latin typeface="PT Sans Narrow" panose="020B0506020203020204" pitchFamily="34" charset="0"/>
                <a:cs typeface="Arial" panose="020B0604020202020204" pitchFamily="34" charset="0"/>
              </a:rPr>
              <a:t>Marking Breakdown:</a:t>
            </a:r>
            <a:br>
              <a:rPr lang="en-US" sz="2000" dirty="0">
                <a:latin typeface="PT Sans Narrow" panose="020B0506020203020204" pitchFamily="34" charset="0"/>
                <a:cs typeface="Arial" panose="020B0604020202020204" pitchFamily="34" charset="0"/>
              </a:rPr>
            </a:br>
            <a:r>
              <a:rPr lang="en-US" sz="2000" dirty="0">
                <a:latin typeface="PT Sans Narrow" panose="020B0506020203020204" pitchFamily="34" charset="0"/>
                <a:cs typeface="Arial" panose="020B0604020202020204" pitchFamily="34" charset="0"/>
              </a:rPr>
              <a:t>1 assignments  </a:t>
            </a:r>
            <a:endParaRPr lang="en-CA" sz="2000" dirty="0">
              <a:latin typeface="PT Sans Narrow" panose="020B0506020203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Written exam </a:t>
            </a:r>
          </a:p>
          <a:p>
            <a:endParaRPr lang="en-CA" sz="2000" dirty="0">
              <a:latin typeface="PT Sans Narrow" panose="020B0506020203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See recommended readings</a:t>
            </a:r>
          </a:p>
          <a:p>
            <a:endParaRPr lang="en-CA" dirty="0"/>
          </a:p>
          <a:p>
            <a:endParaRPr lang="en-CA" dirty="0"/>
          </a:p>
          <a:p>
            <a:endParaRPr lang="en-CA"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81" y="1447854"/>
            <a:ext cx="3506957" cy="270122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41BB6EF4-5FB1-428D-BE50-C3216DBE5103}"/>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200060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992" y="1582341"/>
            <a:ext cx="4392488" cy="2462213"/>
          </a:xfrm>
          <a:prstGeom prst="rect">
            <a:avLst/>
          </a:prstGeom>
          <a:noFill/>
        </p:spPr>
        <p:txBody>
          <a:bodyPr wrap="square" rtlCol="0">
            <a:spAutoFit/>
          </a:bodyPr>
          <a:lstStyle/>
          <a:p>
            <a:r>
              <a:rPr lang="en-CA" sz="2000" b="1" dirty="0">
                <a:latin typeface="PT Sans Narrow" panose="020B0506020203020204" pitchFamily="34" charset="0"/>
                <a:cs typeface="Arial" panose="020B0604020202020204" pitchFamily="34" charset="0"/>
              </a:rPr>
              <a:t>Release Date – June 26th</a:t>
            </a:r>
          </a:p>
          <a:p>
            <a:endParaRPr lang="en-CA" sz="2000" dirty="0">
              <a:latin typeface="PT Sans Narrow" panose="020B0506020203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Optional – Build Your Fitness &amp; Nutrition Biz Plan</a:t>
            </a:r>
          </a:p>
          <a:p>
            <a:endParaRPr lang="en-CA" sz="2000" dirty="0">
              <a:latin typeface="PT Sans Narrow" panose="020B0506020203020204" pitchFamily="34" charset="0"/>
              <a:cs typeface="Arial" panose="020B0604020202020204" pitchFamily="34" charset="0"/>
            </a:endParaRPr>
          </a:p>
          <a:p>
            <a:endParaRPr lang="en-CA" dirty="0"/>
          </a:p>
          <a:p>
            <a:endParaRPr lang="en-CA" dirty="0"/>
          </a:p>
          <a:p>
            <a:endParaRPr lang="en-CA"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3519894" cy="273054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C5325695-0D06-4D40-A632-C873CB2D19A9}"/>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41315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43000" y="1122363"/>
            <a:ext cx="6858000" cy="2387600"/>
          </a:xfrm>
          <a:prstGeom prst="rect">
            <a:avLst/>
          </a:prstGeom>
        </p:spPr>
        <p:txBody>
          <a:bodyPr vert="horz" lIns="91440" tIns="45720" rIns="91440" bIns="45720" rtlCol="0" anchor="b">
            <a:normAutofit/>
          </a:bodyPr>
          <a:lstStyle/>
          <a:p>
            <a:pPr algn="ctr" defTabSz="914400"/>
            <a:r>
              <a:rPr lang="en-US" sz="3100" b="1" kern="1200" dirty="0">
                <a:solidFill>
                  <a:schemeClr val="tx1"/>
                </a:solidFill>
                <a:latin typeface="+mj-lt"/>
                <a:ea typeface="+mj-ea"/>
                <a:cs typeface="+mj-cs"/>
              </a:rPr>
              <a:t>DEADLINE: </a:t>
            </a:r>
            <a:br>
              <a:rPr lang="en-US" sz="3100" b="1" kern="1200" dirty="0">
                <a:solidFill>
                  <a:schemeClr val="tx1"/>
                </a:solidFill>
                <a:latin typeface="+mj-lt"/>
                <a:ea typeface="+mj-ea"/>
                <a:cs typeface="+mj-cs"/>
              </a:rPr>
            </a:br>
            <a:r>
              <a:rPr lang="en-US" sz="3100" b="1" dirty="0"/>
              <a:t>Oct 1st</a:t>
            </a:r>
            <a:r>
              <a:rPr lang="en-US" sz="3100" b="1" kern="1200" dirty="0">
                <a:solidFill>
                  <a:schemeClr val="tx1"/>
                </a:solidFill>
                <a:latin typeface="+mj-lt"/>
                <a:ea typeface="+mj-ea"/>
                <a:cs typeface="+mj-cs"/>
              </a:rPr>
              <a:t>, 2020</a:t>
            </a:r>
          </a:p>
        </p:txBody>
      </p:sp>
      <p:sp>
        <p:nvSpPr>
          <p:cNvPr id="3" name="Subtitle 2"/>
          <p:cNvSpPr>
            <a:spLocks noGrp="1"/>
          </p:cNvSpPr>
          <p:nvPr>
            <p:ph type="subTitle" idx="1"/>
          </p:nvPr>
        </p:nvSpPr>
        <p:spPr>
          <a:xfrm>
            <a:off x="1143000" y="3695944"/>
            <a:ext cx="6858000" cy="1389749"/>
          </a:xfrm>
        </p:spPr>
        <p:txBody>
          <a:bodyPr vert="horz" lIns="91440" tIns="45720" rIns="91440" bIns="45720" rtlCol="0">
            <a:normAutofit/>
          </a:bodyPr>
          <a:lstStyle/>
          <a:p>
            <a:pPr defTabSz="914400">
              <a:spcBef>
                <a:spcPts val="1000"/>
              </a:spcBef>
            </a:pPr>
            <a:r>
              <a:rPr lang="en-US" sz="1700" kern="1200">
                <a:solidFill>
                  <a:schemeClr val="tx1"/>
                </a:solidFill>
                <a:latin typeface="+mn-lt"/>
                <a:ea typeface="+mn-ea"/>
                <a:cs typeface="+mn-cs"/>
              </a:rPr>
              <a:t>To graduate, all assignments, practical hours and CPR must be completed within 3 months of final wrap up</a:t>
            </a:r>
          </a:p>
        </p:txBody>
      </p:sp>
      <p:sp>
        <p:nvSpPr>
          <p:cNvPr id="4" name="Footer Placeholder 3">
            <a:extLst>
              <a:ext uri="{FF2B5EF4-FFF2-40B4-BE49-F238E27FC236}">
                <a16:creationId xmlns:a16="http://schemas.microsoft.com/office/drawing/2014/main" id="{D46990C2-CB0B-4C45-9BC0-15461B9220A9}"/>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pPr>
            <a:r>
              <a:rPr lang="en-US" kern="1200">
                <a:solidFill>
                  <a:schemeClr val="tx1">
                    <a:lumMod val="75000"/>
                    <a:lumOff val="25000"/>
                  </a:schemeClr>
                </a:solidFill>
                <a:latin typeface="+mn-lt"/>
                <a:ea typeface="+mn-ea"/>
                <a:cs typeface="+mn-cs"/>
              </a:rPr>
              <a:t>www.fitchicksacademy.com</a:t>
            </a:r>
          </a:p>
        </p:txBody>
      </p:sp>
    </p:spTree>
    <p:extLst>
      <p:ext uri="{BB962C8B-B14F-4D97-AF65-F5344CB8AC3E}">
        <p14:creationId xmlns:p14="http://schemas.microsoft.com/office/powerpoint/2010/main" val="1271446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80059" y="2053641"/>
            <a:ext cx="275187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mj-lt"/>
                <a:ea typeface="+mj-ea"/>
                <a:cs typeface="+mj-cs"/>
              </a:rPr>
              <a:t>QUIZZES</a:t>
            </a:r>
          </a:p>
        </p:txBody>
      </p:sp>
      <p:sp>
        <p:nvSpPr>
          <p:cNvPr id="5" name="TextBox 4"/>
          <p:cNvSpPr txBox="1"/>
          <p:nvPr/>
        </p:nvSpPr>
        <p:spPr>
          <a:xfrm>
            <a:off x="4567930" y="801866"/>
            <a:ext cx="3979563" cy="523063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solidFill>
                  <a:srgbClr val="000000"/>
                </a:solidFill>
              </a:rPr>
              <a:t>Fitness &amp; Nutrition section  include short quizzes (max 10 questions) following select classes.  Amount of quizzes will vary by section.</a:t>
            </a:r>
          </a:p>
          <a:p>
            <a:pPr indent="-228600">
              <a:lnSpc>
                <a:spcPct val="90000"/>
              </a:lnSpc>
              <a:spcAft>
                <a:spcPts val="600"/>
              </a:spcAft>
              <a:buFont typeface="Arial" panose="020B0604020202020204" pitchFamily="34" charset="0"/>
              <a:buChar char="•"/>
            </a:pPr>
            <a:endParaRPr lang="en-US">
              <a:solidFill>
                <a:srgbClr val="000000"/>
              </a:solidFill>
            </a:endParaRPr>
          </a:p>
          <a:p>
            <a:pPr indent="-228600">
              <a:lnSpc>
                <a:spcPct val="90000"/>
              </a:lnSpc>
              <a:spcAft>
                <a:spcPts val="600"/>
              </a:spcAft>
              <a:buFont typeface="Arial" panose="020B0604020202020204" pitchFamily="34" charset="0"/>
              <a:buChar char="•"/>
            </a:pPr>
            <a:r>
              <a:rPr lang="en-US">
                <a:solidFill>
                  <a:srgbClr val="000000"/>
                </a:solidFill>
              </a:rPr>
              <a:t>For quiz dates, please see the “Calendar and Modules Overview”.</a:t>
            </a:r>
          </a:p>
          <a:p>
            <a:pPr indent="-228600">
              <a:lnSpc>
                <a:spcPct val="90000"/>
              </a:lnSpc>
              <a:spcAft>
                <a:spcPts val="600"/>
              </a:spcAft>
              <a:buFont typeface="Arial" panose="020B0604020202020204" pitchFamily="34" charset="0"/>
              <a:buChar char="•"/>
            </a:pPr>
            <a:endParaRPr lang="en-US">
              <a:solidFill>
                <a:srgbClr val="000000"/>
              </a:solidFill>
            </a:endParaRPr>
          </a:p>
          <a:p>
            <a:pPr indent="-228600">
              <a:lnSpc>
                <a:spcPct val="90000"/>
              </a:lnSpc>
              <a:spcAft>
                <a:spcPts val="600"/>
              </a:spcAft>
              <a:buFont typeface="Arial" panose="020B0604020202020204" pitchFamily="34" charset="0"/>
              <a:buChar char="•"/>
            </a:pPr>
            <a:r>
              <a:rPr lang="en-US">
                <a:solidFill>
                  <a:srgbClr val="000000"/>
                </a:solidFill>
              </a:rPr>
              <a:t>You can access the quiz in the FNE Members website under each module tab following the  online classes. </a:t>
            </a:r>
          </a:p>
          <a:p>
            <a:pPr indent="-228600">
              <a:lnSpc>
                <a:spcPct val="90000"/>
              </a:lnSpc>
              <a:spcAft>
                <a:spcPts val="600"/>
              </a:spcAft>
              <a:buFont typeface="Arial" panose="020B0604020202020204" pitchFamily="34" charset="0"/>
              <a:buChar char="•"/>
            </a:pPr>
            <a:endParaRPr lang="en-US">
              <a:solidFill>
                <a:srgbClr val="000000"/>
              </a:solidFill>
            </a:endParaRPr>
          </a:p>
          <a:p>
            <a:pPr indent="-228600">
              <a:lnSpc>
                <a:spcPct val="90000"/>
              </a:lnSpc>
              <a:spcAft>
                <a:spcPts val="600"/>
              </a:spcAft>
              <a:buFont typeface="Arial" panose="020B0604020202020204" pitchFamily="34" charset="0"/>
              <a:buChar char="•"/>
            </a:pPr>
            <a:r>
              <a:rPr lang="en-US">
                <a:solidFill>
                  <a:srgbClr val="000000"/>
                </a:solidFill>
              </a:rPr>
              <a:t>Quizzes are automatically marked online and you will receive your mark immediately upon completion.</a:t>
            </a:r>
          </a:p>
          <a:p>
            <a:pPr indent="-228600">
              <a:lnSpc>
                <a:spcPct val="90000"/>
              </a:lnSpc>
              <a:spcAft>
                <a:spcPts val="600"/>
              </a:spcAft>
              <a:buFont typeface="Arial" panose="020B0604020202020204" pitchFamily="34" charset="0"/>
              <a:buChar char="•"/>
            </a:pPr>
            <a:endParaRPr lang="en-US">
              <a:solidFill>
                <a:srgbClr val="000000"/>
              </a:solidFill>
            </a:endParaRPr>
          </a:p>
          <a:p>
            <a:pPr indent="-228600">
              <a:lnSpc>
                <a:spcPct val="90000"/>
              </a:lnSpc>
              <a:spcAft>
                <a:spcPts val="600"/>
              </a:spcAft>
              <a:buFont typeface="Arial" panose="020B0604020202020204" pitchFamily="34" charset="0"/>
              <a:buChar char="•"/>
            </a:pPr>
            <a:r>
              <a:rPr lang="en-US">
                <a:solidFill>
                  <a:srgbClr val="000000"/>
                </a:solidFill>
              </a:rPr>
              <a:t>Please note these are open book and only related to the content being taught</a:t>
            </a:r>
          </a:p>
          <a:p>
            <a:pPr indent="-228600">
              <a:lnSpc>
                <a:spcPct val="90000"/>
              </a:lnSpc>
              <a:spcAft>
                <a:spcPts val="600"/>
              </a:spcAft>
              <a:buFont typeface="Arial" panose="020B0604020202020204" pitchFamily="34" charset="0"/>
              <a:buChar char="•"/>
            </a:pPr>
            <a:endParaRPr lang="en-US">
              <a:solidFill>
                <a:srgbClr val="000000"/>
              </a:solidFill>
            </a:endParaRPr>
          </a:p>
          <a:p>
            <a:pPr indent="-228600">
              <a:lnSpc>
                <a:spcPct val="90000"/>
              </a:lnSpc>
              <a:spcAft>
                <a:spcPts val="600"/>
              </a:spcAft>
              <a:buFont typeface="Arial" panose="020B0604020202020204" pitchFamily="34" charset="0"/>
              <a:buChar char="•"/>
            </a:pPr>
            <a:endParaRPr lang="en-US">
              <a:solidFill>
                <a:srgbClr val="000000"/>
              </a:solidFill>
            </a:endParaRPr>
          </a:p>
        </p:txBody>
      </p:sp>
      <p:sp>
        <p:nvSpPr>
          <p:cNvPr id="2" name="Footer Placeholder 1">
            <a:extLst>
              <a:ext uri="{FF2B5EF4-FFF2-40B4-BE49-F238E27FC236}">
                <a16:creationId xmlns:a16="http://schemas.microsoft.com/office/drawing/2014/main" id="{24F7439E-7209-4A73-B70E-6B9E46174E92}"/>
              </a:ext>
            </a:extLst>
          </p:cNvPr>
          <p:cNvSpPr>
            <a:spLocks noGrp="1"/>
          </p:cNvSpPr>
          <p:nvPr>
            <p:ph type="ftr" sz="quarter" idx="11"/>
          </p:nvPr>
        </p:nvSpPr>
        <p:spPr>
          <a:xfrm>
            <a:off x="4152275" y="6223702"/>
            <a:ext cx="3967171" cy="314067"/>
          </a:xfrm>
        </p:spPr>
        <p:txBody>
          <a:bodyPr vert="horz" lIns="91440" tIns="45720" rIns="91440" bIns="45720" rtlCol="0" anchor="ctr">
            <a:normAutofit/>
          </a:bodyPr>
          <a:lstStyle/>
          <a:p>
            <a:pPr algn="r">
              <a:spcAft>
                <a:spcPts val="600"/>
              </a:spcAft>
            </a:pPr>
            <a:r>
              <a:rPr lang="en-US" kern="1200">
                <a:solidFill>
                  <a:srgbClr val="898989"/>
                </a:solidFill>
                <a:latin typeface="+mn-lt"/>
                <a:ea typeface="+mn-ea"/>
                <a:cs typeface="+mn-cs"/>
              </a:rPr>
              <a:t>www.fitchicksacademy.com</a:t>
            </a:r>
          </a:p>
        </p:txBody>
      </p:sp>
    </p:spTree>
    <p:extLst>
      <p:ext uri="{BB962C8B-B14F-4D97-AF65-F5344CB8AC3E}">
        <p14:creationId xmlns:p14="http://schemas.microsoft.com/office/powerpoint/2010/main" val="27102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136904" cy="5970865"/>
          </a:xfrm>
          <a:prstGeom prst="rect">
            <a:avLst/>
          </a:prstGeom>
          <a:noFill/>
        </p:spPr>
        <p:txBody>
          <a:bodyPr wrap="square" rtlCol="0">
            <a:spAutoFit/>
          </a:bodyPr>
          <a:lstStyle/>
          <a:p>
            <a:r>
              <a:rPr lang="en-CA" sz="2400" b="1" dirty="0">
                <a:latin typeface="PT Sans Narrow" panose="020B0506020203020204" pitchFamily="34" charset="0"/>
                <a:cs typeface="Arial" panose="020B0604020202020204" pitchFamily="34" charset="0"/>
              </a:rPr>
              <a:t>ORIENTATION DAY:  What we are going to cover</a:t>
            </a:r>
          </a:p>
          <a:p>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WELCOME THE CLASS OF 2020</a:t>
            </a:r>
          </a:p>
          <a:p>
            <a:endParaRPr lang="en-CA" dirty="0">
              <a:latin typeface="PT Sans Narrow" panose="020B0506020203020204" pitchFamily="34" charset="0"/>
              <a:cs typeface="Arial" panose="020B0604020202020204" pitchFamily="34" charset="0"/>
            </a:endParaRPr>
          </a:p>
          <a:p>
            <a:pPr lvl="0"/>
            <a:endParaRPr lang="en-CA" b="1"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OBJECTIVES OF PROGRAM</a:t>
            </a:r>
          </a:p>
          <a:p>
            <a:pPr marL="285750" lvl="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 What YOU will learn and what we want you to take away</a:t>
            </a:r>
          </a:p>
          <a:p>
            <a:pPr lvl="0"/>
            <a:endParaRPr lang="en-CA" dirty="0">
              <a:latin typeface="PT Sans Narrow" panose="020B0506020203020204" pitchFamily="34" charset="0"/>
              <a:cs typeface="Arial" panose="020B0604020202020204" pitchFamily="34" charset="0"/>
            </a:endParaRP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INTRO TO FIT CHICKS &amp;  YOUR INSTRUCTORS:  </a:t>
            </a:r>
          </a:p>
          <a:p>
            <a:pPr marL="742950" lvl="1"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Who we are, bios, our mission &amp; overview of learning</a:t>
            </a:r>
          </a:p>
          <a:p>
            <a:pPr marL="742950" lvl="1"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OVERVIEW OF PROGRAM:  </a:t>
            </a:r>
          </a:p>
          <a:p>
            <a:pPr marL="285750" lvl="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How long each section will be, what is included in each section, marking breakdown, </a:t>
            </a:r>
            <a:r>
              <a:rPr lang="en-CA" dirty="0" err="1">
                <a:latin typeface="PT Sans Narrow" panose="020B0506020203020204" pitchFamily="34" charset="0"/>
                <a:cs typeface="Arial" panose="020B0604020202020204" pitchFamily="34" charset="0"/>
              </a:rPr>
              <a:t>etc</a:t>
            </a:r>
            <a:endParaRPr lang="en-CA" dirty="0">
              <a:latin typeface="PT Sans Narrow" panose="020B0506020203020204" pitchFamily="34" charset="0"/>
              <a:cs typeface="Arial" panose="020B0604020202020204" pitchFamily="34" charset="0"/>
            </a:endParaRPr>
          </a:p>
          <a:p>
            <a:pPr lvl="0"/>
            <a:endParaRPr lang="en-CA" dirty="0">
              <a:latin typeface="PT Sans Narrow" panose="020B0506020203020204" pitchFamily="34" charset="0"/>
              <a:cs typeface="Arial" panose="020B0604020202020204" pitchFamily="34" charset="0"/>
            </a:endParaRP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HOW TO ACCESS FILES</a:t>
            </a:r>
            <a:r>
              <a:rPr lang="en-CA" dirty="0">
                <a:latin typeface="PT Sans Narrow" panose="020B0506020203020204" pitchFamily="34" charset="0"/>
                <a:cs typeface="Arial" panose="020B0604020202020204" pitchFamily="34" charset="0"/>
              </a:rPr>
              <a:t>:  </a:t>
            </a:r>
          </a:p>
          <a:p>
            <a:pPr marL="285750" lvl="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How to submit assignments, where to download forms, where to access recordings, </a:t>
            </a:r>
            <a:r>
              <a:rPr lang="en-CA" dirty="0" err="1">
                <a:latin typeface="PT Sans Narrow" panose="020B0506020203020204" pitchFamily="34" charset="0"/>
                <a:cs typeface="Arial" panose="020B0604020202020204" pitchFamily="34" charset="0"/>
              </a:rPr>
              <a:t>etc</a:t>
            </a:r>
            <a:endParaRPr lang="en-CA" dirty="0">
              <a:latin typeface="PT Sans Narrow" panose="020B0506020203020204" pitchFamily="34" charset="0"/>
              <a:cs typeface="Arial" panose="020B0604020202020204" pitchFamily="34" charset="0"/>
            </a:endParaRPr>
          </a:p>
          <a:p>
            <a:pPr lvl="0"/>
            <a:endParaRPr lang="en-CA" sz="1600" dirty="0">
              <a:latin typeface="Arial" panose="020B0604020202020204" pitchFamily="34" charset="0"/>
              <a:cs typeface="Arial" panose="020B0604020202020204" pitchFamily="34" charset="0"/>
            </a:endParaRPr>
          </a:p>
          <a:p>
            <a:endParaRPr lang="en-CA" dirty="0"/>
          </a:p>
        </p:txBody>
      </p:sp>
      <p:pic>
        <p:nvPicPr>
          <p:cNvPr id="3" name="Picture 2" descr="A picture containing table, food, computer&#10;&#10;Description automatically generated">
            <a:extLst>
              <a:ext uri="{FF2B5EF4-FFF2-40B4-BE49-F238E27FC236}">
                <a16:creationId xmlns:a16="http://schemas.microsoft.com/office/drawing/2014/main" id="{EBBBD199-BC00-4D2F-AE45-4706A5FD5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5" y="1894599"/>
            <a:ext cx="3318275" cy="2766439"/>
          </a:xfrm>
          <a:prstGeom prst="rect">
            <a:avLst/>
          </a:prstGeom>
        </p:spPr>
      </p:pic>
      <p:sp>
        <p:nvSpPr>
          <p:cNvPr id="4" name="Footer Placeholder 3">
            <a:extLst>
              <a:ext uri="{FF2B5EF4-FFF2-40B4-BE49-F238E27FC236}">
                <a16:creationId xmlns:a16="http://schemas.microsoft.com/office/drawing/2014/main" id="{B71E2ECF-3570-4AF7-905A-CD2FE0F0B9FB}"/>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499951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80059" y="2053641"/>
            <a:ext cx="275187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dirty="0">
                <a:solidFill>
                  <a:srgbClr val="FFFFFF"/>
                </a:solidFill>
                <a:latin typeface="+mj-lt"/>
                <a:ea typeface="+mj-ea"/>
                <a:cs typeface="+mj-cs"/>
              </a:rPr>
              <a:t>ASSIGNMENTS</a:t>
            </a:r>
          </a:p>
        </p:txBody>
      </p:sp>
      <p:sp>
        <p:nvSpPr>
          <p:cNvPr id="5" name="TextBox 4"/>
          <p:cNvSpPr txBox="1"/>
          <p:nvPr/>
        </p:nvSpPr>
        <p:spPr>
          <a:xfrm>
            <a:off x="4567930" y="260648"/>
            <a:ext cx="3979563" cy="6408712"/>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Each section will include a min of 1 assignment.  Amount of assignments will vary by section.</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Assignments will be explained in a video labelled accordingly – example “Fitness Assignment 1 Video”. </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For assignment issue dates and deadlines, please see the “Calendar and Modules Overview”.</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You can access the assignments in the FNE Members website under each module tab  following the issue date. It is a word document so you can type your answers directly in.</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lvl="0"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To submit your assignment, complete the assignment and upload under the FNE Members Tabs with the subject line “ Fitness Assignment 1 - YOUR NAME".  </a:t>
            </a:r>
          </a:p>
          <a:p>
            <a:pPr lvl="0"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lvl="0"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Written assignments will be marked and returned with feedback within 14 business days of receipt.  In the event an assignment is not completed to standard, we will return with feedback to rework and resubmit to ensure the concepts are understood.</a:t>
            </a:r>
          </a:p>
          <a:p>
            <a:pPr indent="-228600">
              <a:lnSpc>
                <a:spcPct val="90000"/>
              </a:lnSpc>
              <a:spcAft>
                <a:spcPts val="600"/>
              </a:spcAft>
              <a:buFont typeface="Arial" panose="020B0604020202020204" pitchFamily="34" charset="0"/>
              <a:buChar char="•"/>
            </a:pPr>
            <a:endParaRPr lang="en-US" sz="1300" dirty="0">
              <a:solidFill>
                <a:srgbClr val="000000"/>
              </a:solidFill>
            </a:endParaRPr>
          </a:p>
        </p:txBody>
      </p:sp>
      <p:sp>
        <p:nvSpPr>
          <p:cNvPr id="2" name="Footer Placeholder 1">
            <a:extLst>
              <a:ext uri="{FF2B5EF4-FFF2-40B4-BE49-F238E27FC236}">
                <a16:creationId xmlns:a16="http://schemas.microsoft.com/office/drawing/2014/main" id="{B9566D1E-979A-41B7-B288-27C49EC9F64C}"/>
              </a:ext>
            </a:extLst>
          </p:cNvPr>
          <p:cNvSpPr>
            <a:spLocks noGrp="1"/>
          </p:cNvSpPr>
          <p:nvPr>
            <p:ph type="ftr" sz="quarter" idx="11"/>
          </p:nvPr>
        </p:nvSpPr>
        <p:spPr>
          <a:xfrm>
            <a:off x="4152275" y="6223702"/>
            <a:ext cx="3967171" cy="314067"/>
          </a:xfrm>
        </p:spPr>
        <p:txBody>
          <a:bodyPr vert="horz" lIns="91440" tIns="45720" rIns="91440" bIns="45720" rtlCol="0" anchor="ctr">
            <a:normAutofit/>
          </a:bodyPr>
          <a:lstStyle/>
          <a:p>
            <a:pPr algn="r">
              <a:spcAft>
                <a:spcPts val="600"/>
              </a:spcAft>
            </a:pPr>
            <a:r>
              <a:rPr lang="en-US" kern="1200">
                <a:solidFill>
                  <a:srgbClr val="898989"/>
                </a:solidFill>
                <a:latin typeface="+mn-lt"/>
                <a:ea typeface="+mn-ea"/>
                <a:cs typeface="+mn-cs"/>
              </a:rPr>
              <a:t>www.fitchicksacademy.com</a:t>
            </a:r>
          </a:p>
        </p:txBody>
      </p:sp>
    </p:spTree>
    <p:extLst>
      <p:ext uri="{BB962C8B-B14F-4D97-AF65-F5344CB8AC3E}">
        <p14:creationId xmlns:p14="http://schemas.microsoft.com/office/powerpoint/2010/main" val="285504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80059" y="2053641"/>
            <a:ext cx="275187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solidFill>
                  <a:srgbClr val="FFFFFF"/>
                </a:solidFill>
                <a:latin typeface="+mj-lt"/>
                <a:ea typeface="+mj-ea"/>
                <a:cs typeface="+mj-cs"/>
              </a:rPr>
              <a:t>EXAMS</a:t>
            </a:r>
          </a:p>
        </p:txBody>
      </p:sp>
      <p:sp>
        <p:nvSpPr>
          <p:cNvPr id="64" name="TextBox 4"/>
          <p:cNvSpPr txBox="1"/>
          <p:nvPr/>
        </p:nvSpPr>
        <p:spPr>
          <a:xfrm>
            <a:off x="4571999" y="637349"/>
            <a:ext cx="3979563" cy="5900420"/>
          </a:xfrm>
          <a:prstGeom prst="rect">
            <a:avLst/>
          </a:prstGeom>
        </p:spPr>
        <p:txBody>
          <a:bodyPr vert="horz" lIns="91440" tIns="45720" rIns="91440" bIns="45720" rtlCol="0" anchor="ctr">
            <a:normAutofit fontScale="92500"/>
          </a:bodyPr>
          <a:lstStyle/>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b="1" dirty="0">
                <a:solidFill>
                  <a:srgbClr val="000000"/>
                </a:solidFill>
                <a:latin typeface="PT Sans Narrow" panose="020B0506020203020204" pitchFamily="34" charset="0"/>
              </a:rPr>
              <a:t>Each section will include a final written exam</a:t>
            </a:r>
            <a:r>
              <a:rPr lang="en-US" sz="1600" dirty="0">
                <a:solidFill>
                  <a:srgbClr val="000000"/>
                </a:solidFill>
                <a:latin typeface="PT Sans Narrow" panose="020B0506020203020204" pitchFamily="34" charset="0"/>
              </a:rPr>
              <a:t>.  The  fitness section will include a written and practical exam</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Written exams may consist of multiple choice. </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For exam dates, please see the “Calendar and Modules Overview”.</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You can access the exam in the FNE Member  website under each module tab  following the online classes. </a:t>
            </a:r>
          </a:p>
          <a:p>
            <a:pPr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Please note the written exam  is open book and only related to the content being taught</a:t>
            </a:r>
          </a:p>
          <a:p>
            <a:pPr lvl="0"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lvl="0" indent="-228600">
              <a:lnSpc>
                <a:spcPct val="90000"/>
              </a:lnSpc>
              <a:spcAft>
                <a:spcPts val="600"/>
              </a:spcAft>
              <a:buFont typeface="Arial" panose="020B0604020202020204" pitchFamily="34" charset="0"/>
              <a:buChar char="•"/>
            </a:pPr>
            <a:r>
              <a:rPr lang="en-US" sz="1600" dirty="0">
                <a:solidFill>
                  <a:srgbClr val="000000"/>
                </a:solidFill>
                <a:latin typeface="PT Sans Narrow" panose="020B0506020203020204" pitchFamily="34" charset="0"/>
              </a:rPr>
              <a:t>Practical exam will be submitted via video submission from the student utilizing </a:t>
            </a:r>
            <a:r>
              <a:rPr lang="en-US" sz="1600" dirty="0" err="1">
                <a:solidFill>
                  <a:srgbClr val="000000"/>
                </a:solidFill>
                <a:latin typeface="PT Sans Narrow" panose="020B0506020203020204" pitchFamily="34" charset="0"/>
              </a:rPr>
              <a:t>Youtube</a:t>
            </a:r>
            <a:r>
              <a:rPr lang="en-US" sz="1600" dirty="0">
                <a:solidFill>
                  <a:srgbClr val="000000"/>
                </a:solidFill>
                <a:latin typeface="PT Sans Narrow" panose="020B0506020203020204" pitchFamily="34" charset="0"/>
              </a:rPr>
              <a:t>.  </a:t>
            </a:r>
          </a:p>
          <a:p>
            <a:pPr lvl="0" indent="-228600">
              <a:lnSpc>
                <a:spcPct val="90000"/>
              </a:lnSpc>
              <a:spcAft>
                <a:spcPts val="600"/>
              </a:spcAft>
              <a:buFont typeface="Arial" panose="020B0604020202020204" pitchFamily="34" charset="0"/>
              <a:buChar char="•"/>
            </a:pPr>
            <a:endParaRPr lang="en-US" sz="1600" dirty="0">
              <a:solidFill>
                <a:srgbClr val="000000"/>
              </a:solidFill>
              <a:latin typeface="PT Sans Narrow" panose="020B0506020203020204" pitchFamily="34" charset="0"/>
            </a:endParaRPr>
          </a:p>
          <a:p>
            <a:pPr lvl="0" indent="-228600">
              <a:lnSpc>
                <a:spcPct val="90000"/>
              </a:lnSpc>
              <a:spcAft>
                <a:spcPts val="600"/>
              </a:spcAft>
              <a:buFont typeface="Arial" panose="020B0604020202020204" pitchFamily="34" charset="0"/>
              <a:buChar char="•"/>
            </a:pPr>
            <a:r>
              <a:rPr lang="en-US" sz="1600" b="1" dirty="0">
                <a:solidFill>
                  <a:srgbClr val="000000"/>
                </a:solidFill>
                <a:latin typeface="PT Sans Narrow" panose="020B0506020203020204" pitchFamily="34" charset="0"/>
              </a:rPr>
              <a:t>IMPORTANT!!! </a:t>
            </a:r>
            <a:r>
              <a:rPr lang="en-US" sz="1600" dirty="0">
                <a:solidFill>
                  <a:srgbClr val="000000"/>
                </a:solidFill>
                <a:latin typeface="PT Sans Narrow" panose="020B0506020203020204" pitchFamily="34" charset="0"/>
              </a:rPr>
              <a:t>The practical exam CANNOT be submitted until Fitness Assignment 1 &amp; 2 and practical marked and returned to you to ensure you understand the content and practical hours are complete.  They must be submitted by Sept 10</a:t>
            </a:r>
            <a:r>
              <a:rPr lang="en-US" sz="1600" baseline="30000" dirty="0">
                <a:solidFill>
                  <a:srgbClr val="000000"/>
                </a:solidFill>
                <a:latin typeface="PT Sans Narrow" panose="020B0506020203020204" pitchFamily="34" charset="0"/>
              </a:rPr>
              <a:t>th.</a:t>
            </a:r>
            <a:endParaRPr lang="en-US" sz="1600" dirty="0">
              <a:solidFill>
                <a:srgbClr val="000000"/>
              </a:solidFill>
              <a:latin typeface="PT Sans Narrow" panose="020B0506020203020204" pitchFamily="34" charset="0"/>
            </a:endParaRPr>
          </a:p>
          <a:p>
            <a:pPr indent="-228600">
              <a:lnSpc>
                <a:spcPct val="90000"/>
              </a:lnSpc>
              <a:spcAft>
                <a:spcPts val="600"/>
              </a:spcAft>
              <a:buFont typeface="Arial" panose="020B0604020202020204" pitchFamily="34" charset="0"/>
              <a:buChar char="•"/>
            </a:pPr>
            <a:endParaRPr lang="en-US" sz="1200" dirty="0">
              <a:solidFill>
                <a:srgbClr val="000000"/>
              </a:solidFill>
            </a:endParaRPr>
          </a:p>
          <a:p>
            <a:pPr lvl="0" indent="-228600">
              <a:lnSpc>
                <a:spcPct val="90000"/>
              </a:lnSpc>
              <a:spcAft>
                <a:spcPts val="600"/>
              </a:spcAft>
              <a:buFont typeface="Arial" panose="020B0604020202020204" pitchFamily="34" charset="0"/>
              <a:buChar char="•"/>
            </a:pPr>
            <a:endParaRPr lang="en-US" sz="1200" dirty="0">
              <a:solidFill>
                <a:srgbClr val="000000"/>
              </a:solidFill>
            </a:endParaRPr>
          </a:p>
          <a:p>
            <a:pPr lvl="0" indent="-228600">
              <a:lnSpc>
                <a:spcPct val="90000"/>
              </a:lnSpc>
              <a:spcAft>
                <a:spcPts val="600"/>
              </a:spcAft>
              <a:buFont typeface="Arial" panose="020B0604020202020204" pitchFamily="34" charset="0"/>
              <a:buChar char="•"/>
            </a:pPr>
            <a:endParaRPr lang="en-US" sz="1200" dirty="0">
              <a:solidFill>
                <a:srgbClr val="000000"/>
              </a:solidFill>
            </a:endParaRPr>
          </a:p>
          <a:p>
            <a:pPr indent="-228600">
              <a:lnSpc>
                <a:spcPct val="90000"/>
              </a:lnSpc>
              <a:spcAft>
                <a:spcPts val="600"/>
              </a:spcAft>
              <a:buFont typeface="Arial" panose="020B0604020202020204" pitchFamily="34" charset="0"/>
              <a:buChar char="•"/>
            </a:pPr>
            <a:endParaRPr lang="en-US" sz="1200" dirty="0">
              <a:solidFill>
                <a:srgbClr val="000000"/>
              </a:solidFill>
            </a:endParaRPr>
          </a:p>
        </p:txBody>
      </p:sp>
      <p:sp>
        <p:nvSpPr>
          <p:cNvPr id="2" name="Footer Placeholder 1">
            <a:extLst>
              <a:ext uri="{FF2B5EF4-FFF2-40B4-BE49-F238E27FC236}">
                <a16:creationId xmlns:a16="http://schemas.microsoft.com/office/drawing/2014/main" id="{50E38B68-7B13-44B3-851E-DC835DB79F04}"/>
              </a:ext>
            </a:extLst>
          </p:cNvPr>
          <p:cNvSpPr>
            <a:spLocks noGrp="1"/>
          </p:cNvSpPr>
          <p:nvPr>
            <p:ph type="ftr" sz="quarter" idx="11"/>
          </p:nvPr>
        </p:nvSpPr>
        <p:spPr>
          <a:xfrm>
            <a:off x="4152275" y="6223702"/>
            <a:ext cx="3967171" cy="314067"/>
          </a:xfrm>
        </p:spPr>
        <p:txBody>
          <a:bodyPr vert="horz" lIns="91440" tIns="45720" rIns="91440" bIns="45720" rtlCol="0" anchor="ctr">
            <a:normAutofit/>
          </a:bodyPr>
          <a:lstStyle/>
          <a:p>
            <a:pPr algn="r">
              <a:spcAft>
                <a:spcPts val="600"/>
              </a:spcAft>
            </a:pPr>
            <a:r>
              <a:rPr lang="en-US" kern="1200">
                <a:solidFill>
                  <a:srgbClr val="898989"/>
                </a:solidFill>
                <a:latin typeface="+mn-lt"/>
                <a:ea typeface="+mn-ea"/>
                <a:cs typeface="+mn-cs"/>
              </a:rPr>
              <a:t>www.fitchicksacademy.com</a:t>
            </a:r>
          </a:p>
        </p:txBody>
      </p:sp>
    </p:spTree>
    <p:extLst>
      <p:ext uri="{BB962C8B-B14F-4D97-AF65-F5344CB8AC3E}">
        <p14:creationId xmlns:p14="http://schemas.microsoft.com/office/powerpoint/2010/main" val="123264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1700808"/>
            <a:ext cx="6768752" cy="3046988"/>
          </a:xfrm>
          <a:prstGeom prst="rect">
            <a:avLst/>
          </a:prstGeom>
          <a:noFill/>
        </p:spPr>
        <p:txBody>
          <a:bodyPr wrap="square" rtlCol="0">
            <a:spAutoFit/>
          </a:bodyPr>
          <a:lstStyle/>
          <a:p>
            <a:pPr algn="ctr"/>
            <a:r>
              <a:rPr lang="en-CA" sz="2800" dirty="0">
                <a:latin typeface="PT Sans Narrow" panose="020B0506020203020204" pitchFamily="34" charset="0"/>
                <a:cs typeface="Arial" panose="020B0604020202020204" pitchFamily="34" charset="0"/>
              </a:rPr>
              <a:t>How do you access all of the Fitness &amp; Nutrition Expert “Goodness” and what is upcoming?</a:t>
            </a:r>
          </a:p>
          <a:p>
            <a:pPr algn="ctr"/>
            <a:endParaRPr lang="en-CA" sz="2800" dirty="0">
              <a:latin typeface="PT Sans Narrow" panose="020B0506020203020204" pitchFamily="34" charset="0"/>
              <a:cs typeface="Arial" panose="020B0604020202020204" pitchFamily="34" charset="0"/>
            </a:endParaRPr>
          </a:p>
          <a:p>
            <a:pPr algn="ctr"/>
            <a:r>
              <a:rPr lang="en-CA" sz="2800" dirty="0">
                <a:latin typeface="PT Sans Narrow" panose="020B0506020203020204" pitchFamily="34" charset="0"/>
                <a:cs typeface="Arial" panose="020B0604020202020204" pitchFamily="34" charset="0"/>
              </a:rPr>
              <a:t>Let’s take a peek at the FNE Members Site!</a:t>
            </a:r>
          </a:p>
          <a:p>
            <a:pPr algn="ctr"/>
            <a:endParaRPr lang="en-CA" sz="2800" dirty="0">
              <a:latin typeface="PT Sans Narrow" panose="020B0506020203020204" pitchFamily="34" charset="0"/>
              <a:cs typeface="Arial" panose="020B0604020202020204" pitchFamily="34" charset="0"/>
            </a:endParaRPr>
          </a:p>
          <a:p>
            <a:pPr algn="ctr"/>
            <a:r>
              <a:rPr lang="en-CA" sz="2800" dirty="0">
                <a:latin typeface="PT Sans Narrow" panose="020B0506020203020204" pitchFamily="34" charset="0"/>
                <a:cs typeface="Arial" panose="020B0604020202020204" pitchFamily="34" charset="0"/>
                <a:hlinkClick r:id="rId3"/>
              </a:rPr>
              <a:t>https://www.fitchicksacademy.com/members-log-in/</a:t>
            </a:r>
            <a:endParaRPr lang="en-CA" sz="2800" dirty="0">
              <a:latin typeface="PT Sans Narrow" panose="020B0506020203020204" pitchFamily="34" charset="0"/>
              <a:cs typeface="Arial" panose="020B0604020202020204" pitchFamily="34" charset="0"/>
            </a:endParaRPr>
          </a:p>
          <a:p>
            <a:pPr algn="ctr"/>
            <a:endParaRPr lang="en-CA" sz="24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288C5A6-D4BF-465F-B0F3-E5C7BCB9A5E3}"/>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822423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708921"/>
            <a:ext cx="8640960" cy="7540526"/>
          </a:xfrm>
          <a:prstGeom prst="rect">
            <a:avLst/>
          </a:prstGeom>
          <a:noFill/>
        </p:spPr>
        <p:txBody>
          <a:bodyPr wrap="square" rtlCol="0">
            <a:spAutoFit/>
          </a:bodyPr>
          <a:lstStyle/>
          <a:p>
            <a:pPr algn="ctr"/>
            <a:r>
              <a:rPr lang="en-CA" sz="4400" b="1">
                <a:latin typeface="PT Sans Narrow" panose="020B0506020203020204" pitchFamily="34" charset="0"/>
                <a:cs typeface="Arial" panose="020B0604020202020204" pitchFamily="34" charset="0"/>
              </a:rPr>
              <a:t>PRACTICAL HOURS OVERVIEW</a:t>
            </a:r>
          </a:p>
          <a:p>
            <a:pPr algn="ctr"/>
            <a:endParaRPr lang="en-CA" sz="4400">
              <a:latin typeface="PT Sans Narrow" panose="020B0506020203020204" pitchFamily="34" charset="0"/>
              <a:cs typeface="Arial" panose="020B0604020202020204" pitchFamily="34" charset="0"/>
            </a:endParaRPr>
          </a:p>
          <a:p>
            <a:pPr marL="285750" indent="-285750" algn="ctr">
              <a:buFont typeface="Arial" panose="020B0604020202020204" pitchFamily="34" charset="0"/>
              <a:buChar char="•"/>
            </a:pPr>
            <a:endParaRPr lang="en-CA" sz="4400"/>
          </a:p>
          <a:p>
            <a:pPr algn="ctr"/>
            <a:endParaRPr lang="en-CA" sz="4400"/>
          </a:p>
          <a:p>
            <a:pPr marL="285750" indent="-285750" algn="ctr">
              <a:buFont typeface="Arial" panose="020B0604020202020204" pitchFamily="34" charset="0"/>
              <a:buChar char="•"/>
            </a:pPr>
            <a:endParaRPr lang="en-CA" sz="4400"/>
          </a:p>
          <a:p>
            <a:pPr marL="285750" indent="-285750" algn="ctr">
              <a:buFont typeface="Arial" panose="020B0604020202020204" pitchFamily="34" charset="0"/>
              <a:buChar char="•"/>
            </a:pPr>
            <a:endParaRPr lang="en-CA" sz="4400"/>
          </a:p>
          <a:p>
            <a:pPr marL="285750" indent="-285750" algn="ctr">
              <a:buFont typeface="Arial" panose="020B0604020202020204" pitchFamily="34" charset="0"/>
              <a:buChar char="•"/>
            </a:pPr>
            <a:endParaRPr lang="en-CA" sz="4400"/>
          </a:p>
          <a:p>
            <a:pPr algn="ctr"/>
            <a:endParaRPr lang="en-CA" sz="4400"/>
          </a:p>
          <a:p>
            <a:pPr marL="285750" indent="-285750" algn="ctr">
              <a:buFont typeface="Arial" panose="020B0604020202020204" pitchFamily="34" charset="0"/>
              <a:buChar char="•"/>
            </a:pPr>
            <a:endParaRPr lang="en-CA" sz="4400"/>
          </a:p>
          <a:p>
            <a:pPr algn="ctr"/>
            <a:endParaRPr lang="en-CA" sz="4400"/>
          </a:p>
          <a:p>
            <a:pPr algn="ctr"/>
            <a:endParaRPr lang="en-CA" sz="4400" dirty="0"/>
          </a:p>
        </p:txBody>
      </p:sp>
      <p:sp>
        <p:nvSpPr>
          <p:cNvPr id="3" name="Footer Placeholder 2">
            <a:extLst>
              <a:ext uri="{FF2B5EF4-FFF2-40B4-BE49-F238E27FC236}">
                <a16:creationId xmlns:a16="http://schemas.microsoft.com/office/drawing/2014/main" id="{3C5AAC6E-9EC8-45FC-97B0-7420835DB9E8}"/>
              </a:ext>
            </a:extLst>
          </p:cNvPr>
          <p:cNvSpPr>
            <a:spLocks noGrp="1"/>
          </p:cNvSpPr>
          <p:nvPr>
            <p:ph type="ftr" sz="quarter" idx="11"/>
          </p:nvPr>
        </p:nvSpPr>
        <p:spPr>
          <a:xfrm>
            <a:off x="3028950" y="6356351"/>
            <a:ext cx="3086100" cy="365125"/>
          </a:xfrm>
        </p:spPr>
        <p:txBody>
          <a:bodyPr/>
          <a:lstStyle/>
          <a:p>
            <a:r>
              <a:rPr lang="en-CA"/>
              <a:t>www.fitchicksacademy.com</a:t>
            </a:r>
          </a:p>
        </p:txBody>
      </p:sp>
    </p:spTree>
    <p:extLst>
      <p:ext uri="{BB962C8B-B14F-4D97-AF65-F5344CB8AC3E}">
        <p14:creationId xmlns:p14="http://schemas.microsoft.com/office/powerpoint/2010/main" val="3074433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386719"/>
            <a:ext cx="7992888" cy="5478423"/>
          </a:xfrm>
          <a:prstGeom prst="rect">
            <a:avLst/>
          </a:prstGeom>
          <a:noFill/>
        </p:spPr>
        <p:txBody>
          <a:bodyPr wrap="square" rtlCol="0">
            <a:spAutoFit/>
          </a:bodyPr>
          <a:lstStyle/>
          <a:p>
            <a:r>
              <a:rPr lang="en-CA" sz="2800" b="1" dirty="0">
                <a:latin typeface="PT Sans Narrow" panose="020B0506020203020204" pitchFamily="34" charset="0"/>
                <a:cs typeface="Arial" panose="020B0604020202020204" pitchFamily="34" charset="0"/>
              </a:rPr>
              <a:t>PRACTICAL HOURS OVERVIEW</a:t>
            </a:r>
            <a:endParaRPr lang="en-CA" b="1" dirty="0">
              <a:latin typeface="PT Sans Narrow" panose="020B0506020203020204" pitchFamily="34" charset="0"/>
              <a:cs typeface="Arial" panose="020B0604020202020204" pitchFamily="34" charset="0"/>
            </a:endParaRPr>
          </a:p>
          <a:p>
            <a:endParaRPr lang="en-CA" dirty="0">
              <a:latin typeface="PT Sans Narrow" panose="020B0506020203020204" pitchFamily="34" charset="0"/>
              <a:cs typeface="Arial" panose="020B0604020202020204" pitchFamily="34" charset="0"/>
            </a:endParaRPr>
          </a:p>
          <a:p>
            <a:r>
              <a:rPr lang="en-CA" sz="2000" b="1" dirty="0">
                <a:latin typeface="PT Sans Narrow" panose="020B0506020203020204" pitchFamily="34" charset="0"/>
                <a:cs typeface="Arial" panose="020B0604020202020204" pitchFamily="34" charset="0"/>
              </a:rPr>
              <a:t>PART 1:  OBSERVATION / PARTICIPATING IN FITNESS CLASSES</a:t>
            </a:r>
          </a:p>
          <a:p>
            <a:r>
              <a:rPr lang="en-CA" sz="2000" dirty="0">
                <a:latin typeface="PT Sans Narrow" panose="020B0506020203020204" pitchFamily="34" charset="0"/>
                <a:cs typeface="Arial" panose="020B0604020202020204" pitchFamily="34" charset="0"/>
              </a:rPr>
              <a:t>This portion of the co-op / practical can begin after program start </a:t>
            </a:r>
          </a:p>
          <a:p>
            <a:endParaRPr lang="en-CA" sz="2000" dirty="0">
              <a:latin typeface="PT Sans Narrow" panose="020B0506020203020204" pitchFamily="34" charset="0"/>
              <a:cs typeface="Arial" panose="020B0604020202020204" pitchFamily="34" charset="0"/>
            </a:endParaRPr>
          </a:p>
          <a:p>
            <a:endParaRPr lang="en-CA" sz="2000" b="1" dirty="0">
              <a:latin typeface="PT Sans Narrow" panose="020B0506020203020204" pitchFamily="34" charset="0"/>
              <a:cs typeface="Arial" panose="020B0604020202020204" pitchFamily="34" charset="0"/>
            </a:endParaRPr>
          </a:p>
          <a:p>
            <a:r>
              <a:rPr lang="en-CA" sz="2000" b="1" dirty="0">
                <a:latin typeface="PT Sans Narrow" panose="020B0506020203020204" pitchFamily="34" charset="0"/>
                <a:cs typeface="Arial" panose="020B0604020202020204" pitchFamily="34" charset="0"/>
              </a:rPr>
              <a:t>  Observation / Participating in 2 group fitness classes of choice OR fitness videos</a:t>
            </a:r>
          </a:p>
          <a:p>
            <a:pPr lvl="1"/>
            <a:endParaRPr lang="en-CA" sz="2000" dirty="0">
              <a:latin typeface="PT Sans Narrow" panose="020B0506020203020204" pitchFamily="34" charset="0"/>
              <a:cs typeface="Arial" panose="020B0604020202020204" pitchFamily="34" charset="0"/>
            </a:endParaRPr>
          </a:p>
          <a:p>
            <a:pPr marL="342900" indent="-342900">
              <a:buFont typeface="Arial" panose="020B0604020202020204" pitchFamily="34" charset="0"/>
              <a:buChar char="•"/>
            </a:pPr>
            <a:r>
              <a:rPr lang="en-CA" sz="2000" i="1" dirty="0">
                <a:latin typeface="PT Sans Narrow" panose="020B0506020203020204" pitchFamily="34" charset="0"/>
                <a:cs typeface="Arial" panose="020B0604020202020204" pitchFamily="34" charset="0"/>
              </a:rPr>
              <a:t>Examples of group fitness would be bootcamp, Zumba, Pound, yoga, Cross fit, </a:t>
            </a:r>
            <a:r>
              <a:rPr lang="en-CA" sz="2000" i="1" dirty="0" err="1">
                <a:latin typeface="PT Sans Narrow" panose="020B0506020203020204" pitchFamily="34" charset="0"/>
                <a:cs typeface="Arial" panose="020B0604020202020204" pitchFamily="34" charset="0"/>
              </a:rPr>
              <a:t>etc</a:t>
            </a:r>
            <a:endParaRPr lang="en-CA" sz="2000" i="1" dirty="0">
              <a:latin typeface="PT Sans Narrow" panose="020B0506020203020204" pitchFamily="34" charset="0"/>
              <a:cs typeface="Arial" panose="020B0604020202020204" pitchFamily="34" charset="0"/>
            </a:endParaRPr>
          </a:p>
          <a:p>
            <a:pPr marL="342900" indent="-342900">
              <a:buFont typeface="Arial" panose="020B0604020202020204" pitchFamily="34" charset="0"/>
              <a:buChar char="•"/>
            </a:pPr>
            <a:r>
              <a:rPr lang="en-CA" sz="2000" i="1" dirty="0">
                <a:latin typeface="PT Sans Narrow" panose="020B0506020203020204" pitchFamily="34" charset="0"/>
                <a:cs typeface="Arial" panose="020B0604020202020204" pitchFamily="34" charset="0"/>
              </a:rPr>
              <a:t>Examples of Videos would be 80 Day Obsession (Beachbody Videos)</a:t>
            </a:r>
          </a:p>
          <a:p>
            <a:pPr marL="285750" indent="-285750">
              <a:buFont typeface="Arial" panose="020B0604020202020204" pitchFamily="34" charset="0"/>
              <a:buChar char="•"/>
            </a:pPr>
            <a:endParaRPr lang="en-CA" dirty="0"/>
          </a:p>
          <a:p>
            <a:endParaRPr lang="en-CA"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endParaRPr lang="en-CA" dirty="0"/>
          </a:p>
          <a:p>
            <a:pPr marL="285750" indent="-285750">
              <a:buFont typeface="Arial" panose="020B0604020202020204" pitchFamily="34" charset="0"/>
              <a:buChar char="•"/>
            </a:pPr>
            <a:endParaRPr lang="en-CA" dirty="0"/>
          </a:p>
          <a:p>
            <a:endParaRPr lang="en-CA" dirty="0"/>
          </a:p>
          <a:p>
            <a:endParaRPr lang="en-CA" dirty="0"/>
          </a:p>
        </p:txBody>
      </p:sp>
      <p:sp>
        <p:nvSpPr>
          <p:cNvPr id="3" name="Footer Placeholder 2">
            <a:extLst>
              <a:ext uri="{FF2B5EF4-FFF2-40B4-BE49-F238E27FC236}">
                <a16:creationId xmlns:a16="http://schemas.microsoft.com/office/drawing/2014/main" id="{AD8C16FF-5EAF-4BBA-8DD0-BB407A551A73}"/>
              </a:ext>
            </a:extLst>
          </p:cNvPr>
          <p:cNvSpPr>
            <a:spLocks noGrp="1"/>
          </p:cNvSpPr>
          <p:nvPr>
            <p:ph type="ftr" sz="quarter" idx="11"/>
          </p:nvPr>
        </p:nvSpPr>
        <p:spPr/>
        <p:txBody>
          <a:bodyPr/>
          <a:lstStyle/>
          <a:p>
            <a:r>
              <a:rPr lang="en-CA"/>
              <a:t>www.fitchicksacademy.com</a:t>
            </a:r>
          </a:p>
        </p:txBody>
      </p:sp>
    </p:spTree>
    <p:extLst>
      <p:ext uri="{BB962C8B-B14F-4D97-AF65-F5344CB8AC3E}">
        <p14:creationId xmlns:p14="http://schemas.microsoft.com/office/powerpoint/2010/main" val="20599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83568" y="548680"/>
            <a:ext cx="7992888" cy="7017306"/>
          </a:xfrm>
          <a:prstGeom prst="rect">
            <a:avLst/>
          </a:prstGeom>
          <a:noFill/>
        </p:spPr>
        <p:txBody>
          <a:bodyPr wrap="square" rtlCol="0">
            <a:spAutoFit/>
          </a:bodyPr>
          <a:lstStyle/>
          <a:p>
            <a:r>
              <a:rPr lang="en-CA" sz="2800" b="1" dirty="0">
                <a:latin typeface="PT Sans Narrow" panose="020B0506020203020204" pitchFamily="34" charset="0"/>
                <a:cs typeface="Arial" panose="020B0604020202020204" pitchFamily="34" charset="0"/>
              </a:rPr>
              <a:t>PRACTICAL HOURS OVERVIEW</a:t>
            </a:r>
            <a:endParaRPr lang="en-CA" b="1" dirty="0">
              <a:latin typeface="PT Sans Narrow" panose="020B0506020203020204" pitchFamily="34" charset="0"/>
              <a:cs typeface="Arial" panose="020B0604020202020204" pitchFamily="34" charset="0"/>
            </a:endParaRPr>
          </a:p>
          <a:p>
            <a:endParaRPr lang="en-CA" dirty="0"/>
          </a:p>
          <a:p>
            <a:r>
              <a:rPr lang="en-CA" sz="2000" b="1" dirty="0">
                <a:latin typeface="PT Sans Narrow" panose="020B0506020203020204" pitchFamily="34" charset="0"/>
                <a:cs typeface="Arial" panose="020B0604020202020204" pitchFamily="34" charset="0"/>
              </a:rPr>
              <a:t>PART 2 – TEACHING / PERSONAL TRAINING PRACTICE HOURS </a:t>
            </a:r>
          </a:p>
          <a:p>
            <a:endParaRPr lang="en-CA" sz="2000" dirty="0">
              <a:latin typeface="PT Sans Narrow" panose="020B0506020203020204" pitchFamily="34" charset="0"/>
              <a:cs typeface="Arial" panose="020B0604020202020204" pitchFamily="34" charset="0"/>
            </a:endParaRPr>
          </a:p>
          <a:p>
            <a:r>
              <a:rPr lang="en-CA" sz="2000" b="1" dirty="0">
                <a:latin typeface="PT Sans Narrow" panose="020B0506020203020204" pitchFamily="34" charset="0"/>
                <a:cs typeface="Arial" panose="020B0604020202020204" pitchFamily="34" charset="0"/>
              </a:rPr>
              <a:t>Teach  4 – 60 min Group Fitness Classes and 3 – 60 min sessions Personal Training</a:t>
            </a:r>
          </a:p>
          <a:p>
            <a:pPr marL="742950" lvl="1" indent="-285750">
              <a:buFont typeface="Arial" panose="020B0604020202020204" pitchFamily="34" charset="0"/>
              <a:buChar char="•"/>
            </a:pPr>
            <a:endParaRPr lang="en-CA" sz="2000" dirty="0">
              <a:latin typeface="PT Sans Narrow" panose="020B0506020203020204" pitchFamily="34" charset="0"/>
              <a:cs typeface="Arial" panose="020B0604020202020204" pitchFamily="34" charset="0"/>
            </a:endParaRPr>
          </a:p>
          <a:p>
            <a:r>
              <a:rPr lang="en-CA" sz="2000" dirty="0">
                <a:solidFill>
                  <a:prstClr val="black"/>
                </a:solidFill>
                <a:latin typeface="PT Sans Narrow" panose="020B0506020203020204" pitchFamily="34" charset="0"/>
                <a:cs typeface="Arial" panose="020B0604020202020204" pitchFamily="34" charset="0"/>
              </a:rPr>
              <a:t>For group co-op / practice classes, students must complete the 4 FIT CHICKS workouts under the Co-op tab.  </a:t>
            </a:r>
          </a:p>
          <a:p>
            <a:endParaRPr lang="en-CA" sz="2000" dirty="0">
              <a:solidFill>
                <a:prstClr val="black"/>
              </a:solidFill>
              <a:latin typeface="PT Sans Narrow" panose="020B0506020203020204" pitchFamily="34" charset="0"/>
              <a:cs typeface="Arial" panose="020B0604020202020204" pitchFamily="34" charset="0"/>
            </a:endParaRPr>
          </a:p>
          <a:p>
            <a:r>
              <a:rPr lang="en-CA" sz="2000" dirty="0">
                <a:solidFill>
                  <a:prstClr val="black"/>
                </a:solidFill>
                <a:latin typeface="PT Sans Narrow" panose="020B0506020203020204" pitchFamily="34" charset="0"/>
                <a:cs typeface="Arial" panose="020B0604020202020204" pitchFamily="34" charset="0"/>
              </a:rPr>
              <a:t>For the PT co-op workouts, students must complete the 3 FIT CHICKS Personal Training Workouts under the  Any questions regarding the workouts, please contact Amanda@fitchicks.ca</a:t>
            </a:r>
          </a:p>
          <a:p>
            <a:endParaRPr lang="en-CA" sz="2000" dirty="0">
              <a:solidFill>
                <a:prstClr val="black"/>
              </a:solidFill>
              <a:latin typeface="PT Sans Narrow" panose="020B0506020203020204" pitchFamily="34" charset="0"/>
              <a:cs typeface="Arial" panose="020B0604020202020204" pitchFamily="34" charset="0"/>
            </a:endParaRPr>
          </a:p>
          <a:p>
            <a:r>
              <a:rPr lang="en-CA" sz="2000" dirty="0">
                <a:solidFill>
                  <a:prstClr val="black"/>
                </a:solidFill>
                <a:latin typeface="PT Sans Narrow" panose="020B0506020203020204" pitchFamily="34" charset="0"/>
                <a:cs typeface="Arial" panose="020B0604020202020204" pitchFamily="34" charset="0"/>
              </a:rPr>
              <a:t>Practice group classes must have a min of 2 participants. PT session need 1 participants.  Participants can be male or female.</a:t>
            </a:r>
          </a:p>
          <a:p>
            <a:endParaRPr lang="en-CA" sz="2000" dirty="0">
              <a:latin typeface="PT Sans Narrow" panose="020B0506020203020204" pitchFamily="34" charset="0"/>
            </a:endParaRPr>
          </a:p>
          <a:p>
            <a:r>
              <a:rPr lang="en-CA" sz="2000" dirty="0">
                <a:latin typeface="PT Sans Narrow" panose="020B0506020203020204" pitchFamily="34" charset="0"/>
                <a:cs typeface="Arial" panose="020B0604020202020204" pitchFamily="34" charset="0"/>
              </a:rPr>
              <a:t>This portion of the co –op can begin after Fitness Session 8</a:t>
            </a:r>
            <a:endParaRPr lang="en-CA" dirty="0"/>
          </a:p>
          <a:p>
            <a:pPr marL="285750" indent="-285750">
              <a:buFont typeface="Arial" panose="020B0604020202020204" pitchFamily="34" charset="0"/>
              <a:buChar char="•"/>
            </a:pPr>
            <a:endParaRPr lang="en-CA" dirty="0"/>
          </a:p>
          <a:p>
            <a:endParaRPr lang="en-CA" dirty="0"/>
          </a:p>
          <a:p>
            <a:pPr marL="285750" indent="-285750">
              <a:buFont typeface="Arial" panose="020B0604020202020204" pitchFamily="34" charset="0"/>
              <a:buChar char="•"/>
            </a:pPr>
            <a:endParaRPr lang="en-CA" dirty="0"/>
          </a:p>
          <a:p>
            <a:endParaRPr lang="en-CA" dirty="0"/>
          </a:p>
          <a:p>
            <a:endParaRPr lang="en-CA" dirty="0"/>
          </a:p>
        </p:txBody>
      </p:sp>
      <p:sp>
        <p:nvSpPr>
          <p:cNvPr id="3" name="Footer Placeholder 2">
            <a:extLst>
              <a:ext uri="{FF2B5EF4-FFF2-40B4-BE49-F238E27FC236}">
                <a16:creationId xmlns:a16="http://schemas.microsoft.com/office/drawing/2014/main" id="{5DC85666-2EA1-4524-B1F6-1433D82BB2DF}"/>
              </a:ext>
            </a:extLst>
          </p:cNvPr>
          <p:cNvSpPr>
            <a:spLocks noGrp="1"/>
          </p:cNvSpPr>
          <p:nvPr>
            <p:ph type="ftr" sz="quarter" idx="11"/>
          </p:nvPr>
        </p:nvSpPr>
        <p:spPr/>
        <p:txBody>
          <a:bodyPr/>
          <a:lstStyle/>
          <a:p>
            <a:r>
              <a:rPr lang="en-CA"/>
              <a:t>www.fitchicksacademy.com</a:t>
            </a:r>
          </a:p>
        </p:txBody>
      </p:sp>
    </p:spTree>
    <p:extLst>
      <p:ext uri="{BB962C8B-B14F-4D97-AF65-F5344CB8AC3E}">
        <p14:creationId xmlns:p14="http://schemas.microsoft.com/office/powerpoint/2010/main" val="273656512"/>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5576" y="476672"/>
            <a:ext cx="4608512" cy="6401753"/>
          </a:xfrm>
          <a:prstGeom prst="rect">
            <a:avLst/>
          </a:prstGeom>
          <a:noFill/>
        </p:spPr>
        <p:txBody>
          <a:bodyPr wrap="square" rtlCol="0">
            <a:spAutoFit/>
          </a:bodyPr>
          <a:lstStyle/>
          <a:p>
            <a:pPr algn="ctr"/>
            <a:r>
              <a:rPr lang="en-CA" sz="2800" b="1" dirty="0">
                <a:latin typeface="PT Sans Narrow" panose="020B0506020203020204" pitchFamily="34" charset="0"/>
              </a:rPr>
              <a:t>CERTIFICATION</a:t>
            </a:r>
          </a:p>
          <a:p>
            <a:endParaRPr lang="en-CA" sz="2000" dirty="0">
              <a:latin typeface="PT Sans Narrow" panose="020B0506020203020204" pitchFamily="34" charset="0"/>
              <a:cs typeface="Arial" panose="020B0604020202020204" pitchFamily="34" charset="0"/>
            </a:endParaRPr>
          </a:p>
          <a:p>
            <a:r>
              <a:rPr lang="en-CA" dirty="0">
                <a:latin typeface="PT Sans Narrow" panose="020B0506020203020204" pitchFamily="34" charset="0"/>
                <a:cs typeface="Arial" panose="020B0604020202020204" pitchFamily="34" charset="0"/>
              </a:rPr>
              <a:t>Once you have successfully completed the program, you will  receive:</a:t>
            </a:r>
          </a:p>
          <a:p>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Title of Certified Fitness &amp; Nutrition Expert (FNE) by FIT CHICKS Academy</a:t>
            </a:r>
          </a:p>
          <a:p>
            <a:pPr marL="285750"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Certificate of Completion</a:t>
            </a:r>
          </a:p>
          <a:p>
            <a:pPr marL="285750"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The Fitness &amp; Nutrition Expert certification seal and digital materials to show the world your awesome skills</a:t>
            </a:r>
          </a:p>
          <a:p>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Ability to receive insurance as a Fitness &amp; Nutrition Expert with Hub International (Canada) or K&amp;K Insurance (USA) – </a:t>
            </a:r>
            <a:r>
              <a:rPr lang="en-CA" i="1" dirty="0">
                <a:latin typeface="PT Sans Narrow" panose="020B0506020203020204" pitchFamily="34" charset="0"/>
                <a:cs typeface="Arial" panose="020B0604020202020204" pitchFamily="34" charset="0"/>
              </a:rPr>
              <a:t>must have CPR A, C or HCAP</a:t>
            </a:r>
          </a:p>
          <a:p>
            <a:pPr marL="285750"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Ability to join the Fit Pro Travel Network to do teaching vacation at participating all inclusive hotels around the world</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9F12F38-8D89-424C-B77B-6CAF1B264780}"/>
              </a:ext>
            </a:extLst>
          </p:cNvPr>
          <p:cNvSpPr>
            <a:spLocks noGrp="1"/>
          </p:cNvSpPr>
          <p:nvPr>
            <p:ph type="ftr" sz="quarter" idx="11"/>
          </p:nvPr>
        </p:nvSpPr>
        <p:spPr/>
        <p:txBody>
          <a:bodyPr/>
          <a:lstStyle/>
          <a:p>
            <a:r>
              <a:rPr lang="en-CA"/>
              <a:t>www.fitchicksacademy.com</a:t>
            </a:r>
            <a:endParaRPr lang="en-CA" dirty="0"/>
          </a:p>
        </p:txBody>
      </p:sp>
      <p:pic>
        <p:nvPicPr>
          <p:cNvPr id="4" name="Picture 2">
            <a:extLst>
              <a:ext uri="{FF2B5EF4-FFF2-40B4-BE49-F238E27FC236}">
                <a16:creationId xmlns:a16="http://schemas.microsoft.com/office/drawing/2014/main" id="{72E6A2E2-2099-4572-9AD2-922B1889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605" y="2996952"/>
            <a:ext cx="3649404" cy="28083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9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2906831"/>
            <a:ext cx="7794305" cy="3847207"/>
          </a:xfrm>
          <a:prstGeom prst="rect">
            <a:avLst/>
          </a:prstGeom>
          <a:noFill/>
        </p:spPr>
        <p:txBody>
          <a:bodyPr wrap="square" rtlCol="0">
            <a:spAutoFit/>
          </a:bodyPr>
          <a:lstStyle/>
          <a:p>
            <a:endParaRPr lang="en-CA" sz="24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FNE is equivalent to receive your Fitness Instructor Specialist and / or Personal Training Specialist with Can Fit Pro</a:t>
            </a:r>
          </a:p>
          <a:p>
            <a:endParaRPr lang="en-CA" sz="24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Once you receive FNE certificate,  you can submit the Certification Accreditation Form with Can Fit Pro equivalency (fee applies)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82" y="1484784"/>
            <a:ext cx="6222543" cy="1278031"/>
          </a:xfrm>
          <a:prstGeom prst="rect">
            <a:avLst/>
          </a:prstGeom>
        </p:spPr>
      </p:pic>
      <p:sp>
        <p:nvSpPr>
          <p:cNvPr id="7" name="TextBox 6"/>
          <p:cNvSpPr txBox="1"/>
          <p:nvPr/>
        </p:nvSpPr>
        <p:spPr>
          <a:xfrm>
            <a:off x="683568" y="548680"/>
            <a:ext cx="6853175" cy="523220"/>
          </a:xfrm>
          <a:prstGeom prst="rect">
            <a:avLst/>
          </a:prstGeom>
          <a:noFill/>
        </p:spPr>
        <p:txBody>
          <a:bodyPr wrap="square" rtlCol="0">
            <a:spAutoFit/>
          </a:bodyPr>
          <a:lstStyle/>
          <a:p>
            <a:pPr algn="ctr"/>
            <a:r>
              <a:rPr lang="en-CA" sz="2800" b="1" dirty="0">
                <a:latin typeface="PT Sans Narrow" panose="020B0506020203020204" pitchFamily="34" charset="0"/>
                <a:cs typeface="Arial" panose="020B0604020202020204" pitchFamily="34" charset="0"/>
              </a:rPr>
              <a:t>ACCREDITED WITH CAN FIT PRO</a:t>
            </a:r>
          </a:p>
        </p:txBody>
      </p:sp>
      <p:sp>
        <p:nvSpPr>
          <p:cNvPr id="2" name="Footer Placeholder 1">
            <a:extLst>
              <a:ext uri="{FF2B5EF4-FFF2-40B4-BE49-F238E27FC236}">
                <a16:creationId xmlns:a16="http://schemas.microsoft.com/office/drawing/2014/main" id="{AD27DEE9-0519-4809-8AAB-73C101B004F9}"/>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1885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836712"/>
            <a:ext cx="5472608" cy="5016758"/>
          </a:xfrm>
          <a:prstGeom prst="rect">
            <a:avLst/>
          </a:prstGeom>
        </p:spPr>
        <p:txBody>
          <a:bodyPr wrap="square">
            <a:spAutoFit/>
          </a:bodyPr>
          <a:lstStyle/>
          <a:p>
            <a:r>
              <a:rPr lang="en-CA" sz="2000" b="1" dirty="0">
                <a:latin typeface="PT Sans Narrow" panose="020B0506020203020204" pitchFamily="34" charset="0"/>
                <a:cs typeface="Arial" panose="020B0604020202020204" pitchFamily="34" charset="0"/>
              </a:rPr>
              <a:t>RECERTIFICATION</a:t>
            </a:r>
          </a:p>
          <a:p>
            <a:endParaRPr lang="en-CA" sz="2000" b="1" dirty="0">
              <a:latin typeface="PT Sans Narrow" panose="020B0506020203020204" pitchFamily="34" charset="0"/>
              <a:cs typeface="Arial" panose="020B0604020202020204" pitchFamily="34" charset="0"/>
            </a:endParaRPr>
          </a:p>
          <a:p>
            <a:r>
              <a:rPr lang="en-CA" sz="2000" b="1" dirty="0">
                <a:latin typeface="PT Sans Narrow" panose="020B0506020203020204" pitchFamily="34" charset="0"/>
                <a:cs typeface="Arial" panose="020B0604020202020204" pitchFamily="34" charset="0"/>
              </a:rPr>
              <a:t>In order to maintain your FNE cert in good standing, you are required to:</a:t>
            </a:r>
          </a:p>
          <a:p>
            <a:endParaRPr lang="en-CA" sz="2000" b="1" dirty="0">
              <a:latin typeface="PT Sans Narrow" panose="020B0506020203020204" pitchFamily="34" charset="0"/>
              <a:cs typeface="Arial" panose="020B0604020202020204" pitchFamily="34" charset="0"/>
            </a:endParaRPr>
          </a:p>
          <a:p>
            <a:pPr marL="457200" indent="-457200">
              <a:buFont typeface="+mj-lt"/>
              <a:buAutoNum type="arabicPeriod"/>
            </a:pPr>
            <a:r>
              <a:rPr lang="en-CA" sz="2000" b="1" dirty="0">
                <a:latin typeface="PT Sans Narrow" panose="020B0506020203020204" pitchFamily="34" charset="0"/>
                <a:cs typeface="Arial" panose="020B0604020202020204" pitchFamily="34" charset="0"/>
              </a:rPr>
              <a:t>Complete 8 hours of continuing </a:t>
            </a:r>
            <a:r>
              <a:rPr lang="en-CA" sz="2000" b="1" dirty="0" err="1">
                <a:latin typeface="PT Sans Narrow" panose="020B0506020203020204" pitchFamily="34" charset="0"/>
                <a:cs typeface="Arial" panose="020B0604020202020204" pitchFamily="34" charset="0"/>
              </a:rPr>
              <a:t>ed</a:t>
            </a:r>
            <a:r>
              <a:rPr lang="en-CA" sz="2000" b="1" dirty="0">
                <a:latin typeface="PT Sans Narrow" panose="020B0506020203020204" pitchFamily="34" charset="0"/>
                <a:cs typeface="Arial" panose="020B0604020202020204" pitchFamily="34" charset="0"/>
              </a:rPr>
              <a:t> </a:t>
            </a:r>
            <a:r>
              <a:rPr lang="en-CA" sz="2000" dirty="0">
                <a:latin typeface="PT Sans Narrow" panose="020B0506020203020204" pitchFamily="34" charset="0"/>
                <a:cs typeface="Arial" panose="020B0604020202020204" pitchFamily="34" charset="0"/>
              </a:rPr>
              <a:t>(equivalent to 4 CEC’s) per certification year to keep your FNE cert in good standing</a:t>
            </a:r>
          </a:p>
          <a:p>
            <a:pPr marL="457200" indent="-457200">
              <a:buFont typeface="+mj-lt"/>
              <a:buAutoNum type="arabicPeriod"/>
            </a:pPr>
            <a:r>
              <a:rPr lang="en-CA" sz="2000" b="1" dirty="0">
                <a:latin typeface="PT Sans Narrow" panose="020B0506020203020204" pitchFamily="34" charset="0"/>
                <a:cs typeface="Arial" panose="020B0604020202020204" pitchFamily="34" charset="0"/>
              </a:rPr>
              <a:t>Done online through FIT CHICKS University with 4 tutorials</a:t>
            </a:r>
            <a:r>
              <a:rPr lang="en-CA" sz="2000" dirty="0">
                <a:latin typeface="PT Sans Narrow" panose="020B0506020203020204" pitchFamily="34" charset="0"/>
                <a:cs typeface="Arial" panose="020B0604020202020204" pitchFamily="34" charset="0"/>
              </a:rPr>
              <a:t> in Fitness, Nutrition, Wellness and Business</a:t>
            </a:r>
          </a:p>
          <a:p>
            <a:pPr marL="457200" indent="-457200">
              <a:buFont typeface="+mj-lt"/>
              <a:buAutoNum type="arabicPeriod"/>
            </a:pPr>
            <a:r>
              <a:rPr lang="en-CA" sz="2000" b="1" dirty="0">
                <a:latin typeface="PT Sans Narrow" panose="020B0506020203020204" pitchFamily="34" charset="0"/>
                <a:cs typeface="Arial" panose="020B0604020202020204" pitchFamily="34" charset="0"/>
              </a:rPr>
              <a:t>Can be done anytime in the certification year</a:t>
            </a:r>
            <a:r>
              <a:rPr lang="en-CA" sz="2000" dirty="0">
                <a:latin typeface="PT Sans Narrow" panose="020B0506020203020204" pitchFamily="34" charset="0"/>
                <a:cs typeface="Arial" panose="020B0604020202020204" pitchFamily="34" charset="0"/>
              </a:rPr>
              <a:t>.  If submitted after the re cert date, you may not be eligible for </a:t>
            </a:r>
            <a:r>
              <a:rPr lang="en-CA" sz="2000" dirty="0" err="1">
                <a:latin typeface="PT Sans Narrow" panose="020B0506020203020204" pitchFamily="34" charset="0"/>
                <a:cs typeface="Arial" panose="020B0604020202020204" pitchFamily="34" charset="0"/>
              </a:rPr>
              <a:t>recert</a:t>
            </a:r>
            <a:r>
              <a:rPr lang="en-CA" sz="2000" dirty="0">
                <a:latin typeface="PT Sans Narrow" panose="020B0506020203020204" pitchFamily="34" charset="0"/>
                <a:cs typeface="Arial" panose="020B0604020202020204" pitchFamily="34" charset="0"/>
              </a:rPr>
              <a:t>. Fee is $89 / year</a:t>
            </a:r>
          </a:p>
          <a:p>
            <a:pPr marL="457200" indent="-457200">
              <a:buFont typeface="+mj-lt"/>
              <a:buAutoNum type="arabicPeriod"/>
            </a:pPr>
            <a:r>
              <a:rPr lang="en-CA" sz="2000" b="1" dirty="0">
                <a:latin typeface="PT Sans Narrow" panose="020B0506020203020204" pitchFamily="34" charset="0"/>
                <a:cs typeface="Arial" panose="020B0604020202020204" pitchFamily="34" charset="0"/>
              </a:rPr>
              <a:t>CPR must be completed yearly </a:t>
            </a:r>
            <a:r>
              <a:rPr lang="en-CA" sz="2000" dirty="0">
                <a:latin typeface="PT Sans Narrow" panose="020B0506020203020204" pitchFamily="34" charset="0"/>
                <a:cs typeface="Arial" panose="020B0604020202020204" pitchFamily="34" charset="0"/>
              </a:rPr>
              <a:t>to remain certified  (please visit </a:t>
            </a:r>
            <a:r>
              <a:rPr lang="en-CA" sz="2000" dirty="0">
                <a:latin typeface="PT Sans Narrow" panose="020B0506020203020204" pitchFamily="34" charset="0"/>
                <a:cs typeface="Arial" panose="020B0604020202020204" pitchFamily="34" charset="0"/>
                <a:hlinkClick r:id="rId3"/>
              </a:rPr>
              <a:t>www.canfitpro.com</a:t>
            </a:r>
            <a:r>
              <a:rPr lang="en-CA" sz="2000" dirty="0">
                <a:latin typeface="PT Sans Narrow" panose="020B0506020203020204" pitchFamily="34" charset="0"/>
                <a:cs typeface="Arial" panose="020B0604020202020204" pitchFamily="34" charset="0"/>
              </a:rPr>
              <a:t> for a list of upcoming CPR in your area.  Additional fee)</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196" y="3068960"/>
            <a:ext cx="2520280" cy="190175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79712290-EDD0-4178-B609-3071742F8AE5}"/>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0071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364" t="12406" r="17091" b="5129"/>
          <a:stretch/>
        </p:blipFill>
        <p:spPr>
          <a:xfrm>
            <a:off x="4572000" y="1772816"/>
            <a:ext cx="3923166" cy="2376264"/>
          </a:xfrm>
          <a:prstGeom prst="rect">
            <a:avLst/>
          </a:prstGeom>
        </p:spPr>
      </p:pic>
      <p:sp>
        <p:nvSpPr>
          <p:cNvPr id="6" name="TextBox 5"/>
          <p:cNvSpPr txBox="1"/>
          <p:nvPr/>
        </p:nvSpPr>
        <p:spPr>
          <a:xfrm>
            <a:off x="467544" y="620688"/>
            <a:ext cx="3600400" cy="4924425"/>
          </a:xfrm>
          <a:prstGeom prst="rect">
            <a:avLst/>
          </a:prstGeom>
          <a:noFill/>
        </p:spPr>
        <p:txBody>
          <a:bodyPr wrap="square" rtlCol="0">
            <a:spAutoFit/>
          </a:bodyPr>
          <a:lstStyle/>
          <a:p>
            <a:r>
              <a:rPr lang="en-CA" sz="2000" b="1" dirty="0">
                <a:latin typeface="PT Sans Narrow" panose="020B0506020203020204" pitchFamily="34" charset="0"/>
                <a:cs typeface="Arial" panose="020B0604020202020204" pitchFamily="34" charset="0"/>
              </a:rPr>
              <a:t>JOIN THE FNE COMMUNITY!</a:t>
            </a:r>
          </a:p>
          <a:p>
            <a:endParaRPr lang="en-CA" sz="20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Join the closed Facebook group</a:t>
            </a:r>
          </a:p>
          <a:p>
            <a:pPr marL="285750" indent="-285750">
              <a:buFont typeface="Arial" panose="020B0604020202020204" pitchFamily="34" charset="0"/>
              <a:buChar char="•"/>
            </a:pPr>
            <a:endParaRPr lang="en-CA" sz="20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Like our Facebook Page</a:t>
            </a:r>
          </a:p>
          <a:p>
            <a:pPr marL="742950" lvl="1"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a:t>
            </a:r>
            <a:r>
              <a:rPr lang="en-CA" sz="2000" dirty="0" err="1">
                <a:latin typeface="PT Sans Narrow" panose="020B0506020203020204" pitchFamily="34" charset="0"/>
                <a:cs typeface="Arial" panose="020B0604020202020204" pitchFamily="34" charset="0"/>
              </a:rPr>
              <a:t>fitchicksacademyprograms</a:t>
            </a:r>
            <a:endParaRPr lang="en-CA" sz="2000" dirty="0">
              <a:latin typeface="PT Sans Narrow" panose="020B0506020203020204" pitchFamily="34" charset="0"/>
              <a:cs typeface="Arial" panose="020B0604020202020204" pitchFamily="34" charset="0"/>
            </a:endParaRPr>
          </a:p>
          <a:p>
            <a:r>
              <a:rPr lang="en-CA" sz="2000" dirty="0">
                <a:latin typeface="PT Sans Narrow" panose="020B0506020203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Follow us on Instagram </a:t>
            </a:r>
          </a:p>
          <a:p>
            <a:pPr marL="742950" lvl="1"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a:t>
            </a:r>
            <a:r>
              <a:rPr lang="en-CA" sz="2000" dirty="0" err="1">
                <a:latin typeface="PT Sans Narrow" panose="020B0506020203020204" pitchFamily="34" charset="0"/>
                <a:cs typeface="Arial" panose="020B0604020202020204" pitchFamily="34" charset="0"/>
              </a:rPr>
              <a:t>fitchicksacademy</a:t>
            </a:r>
            <a:endParaRPr lang="en-CA" sz="2000" dirty="0">
              <a:latin typeface="PT Sans Narrow" panose="020B0506020203020204" pitchFamily="34" charset="0"/>
              <a:cs typeface="Arial" panose="020B0604020202020204" pitchFamily="34" charset="0"/>
            </a:endParaRPr>
          </a:p>
          <a:p>
            <a:endParaRPr lang="en-CA" sz="2000" dirty="0">
              <a:latin typeface="PT Sans Narrow" panose="020B0506020203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PT Sans Narrow" panose="020B0506020203020204" pitchFamily="34" charset="0"/>
                <a:cs typeface="Arial" panose="020B0604020202020204" pitchFamily="34" charset="0"/>
              </a:rPr>
              <a:t>Check out the FIT CHICKS Chat Podcast on </a:t>
            </a:r>
            <a:r>
              <a:rPr lang="en-CA" sz="2000" dirty="0" err="1">
                <a:latin typeface="PT Sans Narrow" panose="020B0506020203020204" pitchFamily="34" charset="0"/>
                <a:cs typeface="Arial" panose="020B0604020202020204" pitchFamily="34" charset="0"/>
              </a:rPr>
              <a:t>Itunes</a:t>
            </a:r>
            <a:r>
              <a:rPr lang="en-CA" sz="2000" dirty="0">
                <a:latin typeface="PT Sans Narrow" panose="020B0506020203020204" pitchFamily="34" charset="0"/>
                <a:cs typeface="Arial" panose="020B0604020202020204" pitchFamily="34" charset="0"/>
              </a:rPr>
              <a:t>, Google Play &amp; </a:t>
            </a:r>
            <a:r>
              <a:rPr lang="en-CA" sz="2000" dirty="0" err="1">
                <a:latin typeface="PT Sans Narrow" panose="020B0506020203020204" pitchFamily="34" charset="0"/>
                <a:cs typeface="Arial" panose="020B0604020202020204" pitchFamily="34" charset="0"/>
              </a:rPr>
              <a:t>Stitcher</a:t>
            </a:r>
            <a:r>
              <a:rPr lang="en-CA" sz="2000" dirty="0">
                <a:latin typeface="PT Sans Narrow" panose="020B0506020203020204" pitchFamily="34" charset="0"/>
                <a:cs typeface="Arial" panose="020B0604020202020204" pitchFamily="34" charset="0"/>
              </a:rPr>
              <a:t>!</a:t>
            </a:r>
          </a:p>
          <a:p>
            <a:pPr marL="742950" lvl="1" indent="-285750">
              <a:buFont typeface="Arial" panose="020B0604020202020204" pitchFamily="34" charset="0"/>
              <a:buChar char="•"/>
            </a:pPr>
            <a:endParaRPr lang="en-CA" dirty="0"/>
          </a:p>
          <a:p>
            <a:pPr lvl="1"/>
            <a:endParaRPr lang="en-CA" dirty="0"/>
          </a:p>
          <a:p>
            <a:endParaRPr lang="en-CA" dirty="0"/>
          </a:p>
        </p:txBody>
      </p:sp>
      <p:sp>
        <p:nvSpPr>
          <p:cNvPr id="2" name="Footer Placeholder 1">
            <a:extLst>
              <a:ext uri="{FF2B5EF4-FFF2-40B4-BE49-F238E27FC236}">
                <a16:creationId xmlns:a16="http://schemas.microsoft.com/office/drawing/2014/main" id="{326DD6BC-AB6B-4AA6-A0F7-4CB164224B71}"/>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645243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692696"/>
            <a:ext cx="8136904" cy="4585871"/>
          </a:xfrm>
          <a:prstGeom prst="rect">
            <a:avLst/>
          </a:prstGeom>
          <a:noFill/>
        </p:spPr>
        <p:txBody>
          <a:bodyPr wrap="square" rtlCol="0">
            <a:spAutoFit/>
          </a:bodyPr>
          <a:lstStyle/>
          <a:p>
            <a:pPr lvl="0"/>
            <a:r>
              <a:rPr lang="en-CA" sz="2400" b="1" dirty="0">
                <a:solidFill>
                  <a:prstClr val="black"/>
                </a:solidFill>
                <a:latin typeface="PT Sans Narrow" panose="020B0506020203020204" pitchFamily="34" charset="0"/>
                <a:cs typeface="Arial" panose="020B0604020202020204" pitchFamily="34" charset="0"/>
              </a:rPr>
              <a:t>ORIENTATION DAY:  What we are going to cover</a:t>
            </a:r>
          </a:p>
          <a:p>
            <a:endParaRPr lang="en-CA" sz="1600" dirty="0">
              <a:latin typeface="PT Sans Narrow" panose="020B0506020203020204" pitchFamily="34" charset="0"/>
              <a:cs typeface="Arial" panose="020B0604020202020204" pitchFamily="34" charset="0"/>
            </a:endParaRP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PRACTICAL HOURS</a:t>
            </a:r>
          </a:p>
          <a:p>
            <a:pPr marL="742950" lvl="1"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When your practical hours start,&amp; what it includes</a:t>
            </a:r>
          </a:p>
          <a:p>
            <a:pPr lvl="1"/>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ACCREDITATION WITH CAN FIT PRO &amp; CONTINUING ED WITH NASM</a:t>
            </a:r>
          </a:p>
          <a:p>
            <a:pPr marL="742950" lvl="1"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What that means and how to apply</a:t>
            </a: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RECERTIFICATION</a:t>
            </a:r>
          </a:p>
          <a:p>
            <a:pPr marL="742950" lvl="1"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Your certification and how to keep it current</a:t>
            </a:r>
          </a:p>
          <a:p>
            <a:pPr lvl="0"/>
            <a:endParaRPr lang="en-CA" dirty="0">
              <a:latin typeface="PT Sans Narrow" panose="020B0506020203020204" pitchFamily="34" charset="0"/>
              <a:cs typeface="Arial" panose="020B0604020202020204" pitchFamily="34" charset="0"/>
            </a:endParaRPr>
          </a:p>
          <a:p>
            <a:pPr lvl="0"/>
            <a:r>
              <a:rPr lang="en-CA" b="1" dirty="0">
                <a:latin typeface="PT Sans Narrow" panose="020B0506020203020204" pitchFamily="34" charset="0"/>
                <a:cs typeface="Arial" panose="020B0604020202020204" pitchFamily="34" charset="0"/>
              </a:rPr>
              <a:t>ACADEMY RULES:  </a:t>
            </a:r>
          </a:p>
          <a:p>
            <a:pPr marL="742950" lvl="1"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What are our expectations, due dates, respecting deadlines</a:t>
            </a:r>
          </a:p>
          <a:p>
            <a:pPr lvl="0"/>
            <a:endParaRPr lang="en-CA" dirty="0"/>
          </a:p>
          <a:p>
            <a:endParaRPr lang="en-CA" dirty="0"/>
          </a:p>
        </p:txBody>
      </p:sp>
      <p:pic>
        <p:nvPicPr>
          <p:cNvPr id="4" name="Picture 3" descr="A picture containing table, food, computer&#10;&#10;Description automatically generated">
            <a:extLst>
              <a:ext uri="{FF2B5EF4-FFF2-40B4-BE49-F238E27FC236}">
                <a16:creationId xmlns:a16="http://schemas.microsoft.com/office/drawing/2014/main" id="{39B752B3-0A97-41CC-B469-CA2DEC793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59" y="1894599"/>
            <a:ext cx="3102251" cy="2586340"/>
          </a:xfrm>
          <a:prstGeom prst="rect">
            <a:avLst/>
          </a:prstGeom>
        </p:spPr>
      </p:pic>
      <p:sp>
        <p:nvSpPr>
          <p:cNvPr id="5" name="Footer Placeholder 4">
            <a:extLst>
              <a:ext uri="{FF2B5EF4-FFF2-40B4-BE49-F238E27FC236}">
                <a16:creationId xmlns:a16="http://schemas.microsoft.com/office/drawing/2014/main" id="{523B2874-A86F-4861-8D1A-6E339C0C5FE6}"/>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32898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196752"/>
            <a:ext cx="6631424" cy="44129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Heart 4"/>
          <p:cNvSpPr/>
          <p:nvPr/>
        </p:nvSpPr>
        <p:spPr>
          <a:xfrm>
            <a:off x="5849155" y="4077072"/>
            <a:ext cx="1584176" cy="129614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0000"/>
              </a:solidFill>
            </a:endParaRPr>
          </a:p>
        </p:txBody>
      </p:sp>
      <p:sp>
        <p:nvSpPr>
          <p:cNvPr id="2" name="Footer Placeholder 1">
            <a:extLst>
              <a:ext uri="{FF2B5EF4-FFF2-40B4-BE49-F238E27FC236}">
                <a16:creationId xmlns:a16="http://schemas.microsoft.com/office/drawing/2014/main" id="{F6F0B435-3B06-4929-A20A-97D7A4AF126C}"/>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097076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60350"/>
            <a:ext cx="7772400" cy="647700"/>
          </a:xfrm>
          <a:prstGeom prst="rect">
            <a:avLst/>
          </a:prstGeom>
        </p:spPr>
        <p:txBody>
          <a:bodyPr/>
          <a:lstStyle/>
          <a:p>
            <a:r>
              <a:rPr lang="en-CA" b="1" dirty="0">
                <a:latin typeface="PT Sans Narrow" panose="020B0506020203020204" pitchFamily="34" charset="0"/>
              </a:rPr>
              <a:t>Please remember….</a:t>
            </a:r>
          </a:p>
        </p:txBody>
      </p:sp>
      <p:sp>
        <p:nvSpPr>
          <p:cNvPr id="5" name="TextBox 4"/>
          <p:cNvSpPr txBox="1"/>
          <p:nvPr/>
        </p:nvSpPr>
        <p:spPr>
          <a:xfrm>
            <a:off x="539552" y="908050"/>
            <a:ext cx="7416824" cy="5909310"/>
          </a:xfrm>
          <a:prstGeom prst="rect">
            <a:avLst/>
          </a:prstGeom>
          <a:noFill/>
        </p:spPr>
        <p:txBody>
          <a:bodyPr wrap="square" rtlCol="0">
            <a:spAutoFit/>
          </a:bodyPr>
          <a:lstStyle/>
          <a:p>
            <a:r>
              <a:rPr lang="en-CA" b="1" dirty="0">
                <a:latin typeface="PT Sans Narrow" panose="020B0506020203020204" pitchFamily="34" charset="0"/>
                <a:cs typeface="Arial" panose="020B0604020202020204" pitchFamily="34" charset="0"/>
              </a:rPr>
              <a:t>“Show up “ to every class</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No distractions – be present</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Set a positive learning space – mentally &amp; physically</a:t>
            </a:r>
          </a:p>
          <a:p>
            <a:pPr marL="285750"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Respect deadlines</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We are moving fast so please stay on top!</a:t>
            </a:r>
          </a:p>
          <a:p>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Set yourself up for success</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Set up your Google Calendar alerts with upcoming classes , due dates </a:t>
            </a:r>
            <a:r>
              <a:rPr lang="en-CA" dirty="0" err="1">
                <a:latin typeface="PT Sans Narrow" panose="020B0506020203020204" pitchFamily="34" charset="0"/>
                <a:cs typeface="Arial" panose="020B0604020202020204" pitchFamily="34" charset="0"/>
              </a:rPr>
              <a:t>etc</a:t>
            </a:r>
            <a:r>
              <a:rPr lang="en-CA" dirty="0">
                <a:latin typeface="PT Sans Narrow" panose="020B0506020203020204" pitchFamily="34" charset="0"/>
                <a:cs typeface="Arial" panose="020B0604020202020204" pitchFamily="34" charset="0"/>
              </a:rPr>
              <a:t>)</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Get an accountability partner in the class to keep on track (ask for one in the FB Group!)</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Find your co – op participants NOW </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Do required pre or post readings</a:t>
            </a:r>
          </a:p>
          <a:p>
            <a:pPr marL="285750" indent="-285750">
              <a:buFont typeface="Arial" panose="020B0604020202020204" pitchFamily="34" charset="0"/>
              <a:buChar char="•"/>
            </a:pPr>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Be proactive &amp; resourceful</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Research the answers before reaching out</a:t>
            </a:r>
          </a:p>
          <a:p>
            <a:endParaRPr lang="en-CA" dirty="0">
              <a:latin typeface="PT Sans Narrow" panose="020B0506020203020204" pitchFamily="34" charset="0"/>
              <a:cs typeface="Arial" panose="020B0604020202020204" pitchFamily="34" charset="0"/>
            </a:endParaRPr>
          </a:p>
          <a:p>
            <a:r>
              <a:rPr lang="en-CA" b="1" dirty="0">
                <a:latin typeface="PT Sans Narrow" panose="020B0506020203020204" pitchFamily="34" charset="0"/>
                <a:cs typeface="Arial" panose="020B0604020202020204" pitchFamily="34" charset="0"/>
              </a:rPr>
              <a:t>Be  kind and supportive </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To yourself and each other </a:t>
            </a:r>
          </a:p>
          <a:p>
            <a:pPr marL="285750" indent="-285750">
              <a:buFont typeface="Arial" panose="020B0604020202020204" pitchFamily="34" charset="0"/>
              <a:buChar char="•"/>
            </a:pPr>
            <a:r>
              <a:rPr lang="en-CA" dirty="0">
                <a:latin typeface="PT Sans Narrow" panose="020B0506020203020204" pitchFamily="34" charset="0"/>
                <a:cs typeface="Arial" panose="020B0604020202020204" pitchFamily="34" charset="0"/>
              </a:rPr>
              <a:t>Share, help each other,  FB &amp; Instagram</a:t>
            </a:r>
          </a:p>
          <a:p>
            <a:endParaRPr lang="en-CA" dirty="0"/>
          </a:p>
          <a:p>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4149080"/>
            <a:ext cx="2352675" cy="1943100"/>
          </a:xfrm>
          <a:prstGeom prst="rect">
            <a:avLst/>
          </a:prstGeom>
        </p:spPr>
      </p:pic>
      <p:sp>
        <p:nvSpPr>
          <p:cNvPr id="3" name="Footer Placeholder 2">
            <a:extLst>
              <a:ext uri="{FF2B5EF4-FFF2-40B4-BE49-F238E27FC236}">
                <a16:creationId xmlns:a16="http://schemas.microsoft.com/office/drawing/2014/main" id="{E4629E08-B6C1-4BBE-AD4B-EBD8266F4000}"/>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5285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7" end="1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616" y="1196752"/>
            <a:ext cx="6624736" cy="4401205"/>
          </a:xfrm>
          <a:prstGeom prst="rect">
            <a:avLst/>
          </a:prstGeom>
          <a:noFill/>
        </p:spPr>
        <p:txBody>
          <a:bodyPr wrap="square" rtlCol="0">
            <a:spAutoFit/>
          </a:bodyPr>
          <a:lstStyle/>
          <a:p>
            <a:pPr algn="ctr"/>
            <a:r>
              <a:rPr lang="en-CA" sz="4000" dirty="0">
                <a:latin typeface="PT Sans Narrow" panose="020B0506020203020204" pitchFamily="34" charset="0"/>
                <a:cs typeface="Arial" panose="020B0604020202020204" pitchFamily="34" charset="0"/>
              </a:rPr>
              <a:t>FOR ALL PROGRAM QUESTIONS &amp; TECH QUESTIONS, please email:</a:t>
            </a:r>
          </a:p>
          <a:p>
            <a:pPr algn="ctr"/>
            <a:endParaRPr lang="en-CA" sz="4000" dirty="0">
              <a:latin typeface="PT Sans Narrow" panose="020B0506020203020204" pitchFamily="34" charset="0"/>
              <a:cs typeface="Arial" panose="020B0604020202020204" pitchFamily="34" charset="0"/>
            </a:endParaRPr>
          </a:p>
          <a:p>
            <a:pPr algn="ctr"/>
            <a:r>
              <a:rPr lang="en-CA" sz="4000" dirty="0">
                <a:latin typeface="PT Sans Narrow" panose="020B0506020203020204" pitchFamily="34" charset="0"/>
                <a:cs typeface="Arial" panose="020B0604020202020204" pitchFamily="34" charset="0"/>
                <a:hlinkClick r:id="rId3"/>
              </a:rPr>
              <a:t>fne@fitchicks.ca</a:t>
            </a:r>
            <a:endParaRPr lang="en-CA" sz="4000" dirty="0">
              <a:latin typeface="PT Sans Narrow" panose="020B0506020203020204" pitchFamily="34" charset="0"/>
              <a:cs typeface="Arial" panose="020B0604020202020204" pitchFamily="34" charset="0"/>
            </a:endParaRPr>
          </a:p>
          <a:p>
            <a:pPr algn="ctr"/>
            <a:endParaRPr lang="en-CA" sz="4000" dirty="0">
              <a:latin typeface="PT Sans Narrow" panose="020B0506020203020204" pitchFamily="34" charset="0"/>
              <a:cs typeface="Arial" panose="020B0604020202020204" pitchFamily="34" charset="0"/>
            </a:endParaRPr>
          </a:p>
          <a:p>
            <a:pPr algn="ctr"/>
            <a:r>
              <a:rPr lang="en-CA" sz="4000" dirty="0">
                <a:latin typeface="PT Sans Narrow" panose="020B0506020203020204" pitchFamily="34" charset="0"/>
                <a:cs typeface="Arial" panose="020B0604020202020204" pitchFamily="34" charset="0"/>
              </a:rPr>
              <a:t>Let’s have an amazing journey ahead!</a:t>
            </a:r>
          </a:p>
        </p:txBody>
      </p:sp>
      <p:sp>
        <p:nvSpPr>
          <p:cNvPr id="2" name="Footer Placeholder 1">
            <a:extLst>
              <a:ext uri="{FF2B5EF4-FFF2-40B4-BE49-F238E27FC236}">
                <a16:creationId xmlns:a16="http://schemas.microsoft.com/office/drawing/2014/main" id="{98B4221F-C5CD-451D-9104-18DEC4A67EDC}"/>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026356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690" b="6127"/>
          <a:stretch/>
        </p:blipFill>
        <p:spPr>
          <a:xfrm>
            <a:off x="1087106" y="764704"/>
            <a:ext cx="6509230" cy="502402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Footer Placeholder 1">
            <a:extLst>
              <a:ext uri="{FF2B5EF4-FFF2-40B4-BE49-F238E27FC236}">
                <a16:creationId xmlns:a16="http://schemas.microsoft.com/office/drawing/2014/main" id="{F54B03C3-301E-4CEA-A8AC-6316DC1D3814}"/>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315521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836712"/>
            <a:ext cx="6768752" cy="4401205"/>
          </a:xfrm>
          <a:prstGeom prst="rect">
            <a:avLst/>
          </a:prstGeom>
          <a:noFill/>
        </p:spPr>
        <p:txBody>
          <a:bodyPr wrap="square" rtlCol="0">
            <a:spAutoFit/>
          </a:bodyPr>
          <a:lstStyle/>
          <a:p>
            <a:pPr algn="ctr"/>
            <a:r>
              <a:rPr lang="en-CA" sz="2800" b="1" dirty="0">
                <a:latin typeface="PT Sans Narrow" panose="020B0506020203020204" pitchFamily="34" charset="0"/>
                <a:cs typeface="Arial" panose="020B0604020202020204" pitchFamily="34" charset="0"/>
              </a:rPr>
              <a:t>WRITE IT DOWN</a:t>
            </a:r>
          </a:p>
          <a:p>
            <a:endParaRPr lang="en-CA" sz="2800" dirty="0">
              <a:latin typeface="PT Sans Narrow" panose="020B0506020203020204" pitchFamily="34" charset="0"/>
              <a:cs typeface="Arial" panose="020B0604020202020204" pitchFamily="34" charset="0"/>
            </a:endParaRPr>
          </a:p>
          <a:p>
            <a:pPr marL="342900" indent="-342900">
              <a:buAutoNum type="arabicPeriod"/>
            </a:pPr>
            <a:r>
              <a:rPr lang="en-CA" sz="2800" dirty="0">
                <a:latin typeface="PT Sans Narrow" panose="020B0506020203020204" pitchFamily="34" charset="0"/>
                <a:cs typeface="Arial" panose="020B0604020202020204" pitchFamily="34" charset="0"/>
              </a:rPr>
              <a:t>Why did you sign up for this course?  </a:t>
            </a:r>
          </a:p>
          <a:p>
            <a:pPr marL="342900" indent="-342900">
              <a:buAutoNum type="arabicPeriod"/>
            </a:pPr>
            <a:endParaRPr lang="en-CA" sz="2800" dirty="0">
              <a:latin typeface="PT Sans Narrow" panose="020B0506020203020204" pitchFamily="34" charset="0"/>
              <a:cs typeface="Arial" panose="020B0604020202020204" pitchFamily="34" charset="0"/>
            </a:endParaRPr>
          </a:p>
          <a:p>
            <a:pPr marL="342900" indent="-342900">
              <a:buAutoNum type="arabicPeriod"/>
            </a:pPr>
            <a:r>
              <a:rPr lang="en-CA" sz="2800" dirty="0">
                <a:latin typeface="PT Sans Narrow" panose="020B0506020203020204" pitchFamily="34" charset="0"/>
                <a:cs typeface="Arial" panose="020B0604020202020204" pitchFamily="34" charset="0"/>
              </a:rPr>
              <a:t>What do you want to accomplish during the next 3 months?</a:t>
            </a:r>
          </a:p>
          <a:p>
            <a:pPr marL="342900" indent="-342900">
              <a:buAutoNum type="arabicPeriod"/>
            </a:pPr>
            <a:endParaRPr lang="en-CA" sz="2800" dirty="0">
              <a:latin typeface="PT Sans Narrow" panose="020B0506020203020204" pitchFamily="34" charset="0"/>
              <a:cs typeface="Arial" panose="020B0604020202020204" pitchFamily="34" charset="0"/>
            </a:endParaRPr>
          </a:p>
          <a:p>
            <a:pPr marL="342900" indent="-342900">
              <a:buAutoNum type="arabicPeriod"/>
            </a:pPr>
            <a:r>
              <a:rPr lang="en-CA" sz="2800" dirty="0">
                <a:latin typeface="PT Sans Narrow" panose="020B0506020203020204" pitchFamily="34" charset="0"/>
                <a:cs typeface="Arial" panose="020B0604020202020204" pitchFamily="34" charset="0"/>
              </a:rPr>
              <a:t>What kind of life do you want?  </a:t>
            </a:r>
          </a:p>
          <a:p>
            <a:endParaRPr lang="en-CA" sz="2800" dirty="0">
              <a:latin typeface="PT Sans Narrow" panose="020B0506020203020204" pitchFamily="34" charset="0"/>
              <a:cs typeface="Arial" panose="020B0604020202020204" pitchFamily="34" charset="0"/>
            </a:endParaRPr>
          </a:p>
          <a:p>
            <a:pPr algn="ctr"/>
            <a:r>
              <a:rPr lang="en-CA" sz="2800" dirty="0">
                <a:latin typeface="PT Sans Narrow" panose="020B0506020203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1E3162C4-E73E-4170-A3CE-2AC9193F127D}"/>
              </a:ext>
            </a:extLst>
          </p:cNvPr>
          <p:cNvSpPr>
            <a:spLocks noGrp="1"/>
          </p:cNvSpPr>
          <p:nvPr>
            <p:ph type="ftr" sz="quarter" idx="11"/>
          </p:nvPr>
        </p:nvSpPr>
        <p:spPr/>
        <p:txBody>
          <a:bodyPr/>
          <a:lstStyle/>
          <a:p>
            <a:r>
              <a:rPr lang="en-CA"/>
              <a:t>www.fitchicksacademy.com</a:t>
            </a:r>
            <a:endParaRPr lang="en-CA" dirty="0"/>
          </a:p>
        </p:txBody>
      </p:sp>
      <p:pic>
        <p:nvPicPr>
          <p:cNvPr id="1026" name="Picture 2" descr="Image result for clarity is power">
            <a:extLst>
              <a:ext uri="{FF2B5EF4-FFF2-40B4-BE49-F238E27FC236}">
                <a16:creationId xmlns:a16="http://schemas.microsoft.com/office/drawing/2014/main" id="{B003C653-F346-4699-AA50-A81B49BE4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330202"/>
            <a:ext cx="3356992"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20AC5F-9E4F-4C17-B4A8-FA5442F8745A}"/>
              </a:ext>
            </a:extLst>
          </p:cNvPr>
          <p:cNvSpPr/>
          <p:nvPr/>
        </p:nvSpPr>
        <p:spPr>
          <a:xfrm>
            <a:off x="1475656" y="5943600"/>
            <a:ext cx="6192688"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a:extLst>
              <a:ext uri="{FF2B5EF4-FFF2-40B4-BE49-F238E27FC236}">
                <a16:creationId xmlns:a16="http://schemas.microsoft.com/office/drawing/2014/main" id="{66EBC7C4-3EB6-453C-ADC3-BF3A1D1E7BDF}"/>
              </a:ext>
            </a:extLst>
          </p:cNvPr>
          <p:cNvPicPr>
            <a:picLocks noChangeAspect="1"/>
          </p:cNvPicPr>
          <p:nvPr/>
        </p:nvPicPr>
        <p:blipFill rotWithShape="1">
          <a:blip r:embed="rId3"/>
          <a:srcRect l="24800" t="15000" r="41337" b="5201"/>
          <a:stretch/>
        </p:blipFill>
        <p:spPr>
          <a:xfrm>
            <a:off x="2195736" y="517699"/>
            <a:ext cx="4392488" cy="58226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Footer Placeholder 2">
            <a:extLst>
              <a:ext uri="{FF2B5EF4-FFF2-40B4-BE49-F238E27FC236}">
                <a16:creationId xmlns:a16="http://schemas.microsoft.com/office/drawing/2014/main" id="{32B9C041-DDE8-4010-B379-2C9703CB2DC3}"/>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1955490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47564"/>
            <a:ext cx="5791200" cy="4457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a:extLst>
              <a:ext uri="{FF2B5EF4-FFF2-40B4-BE49-F238E27FC236}">
                <a16:creationId xmlns:a16="http://schemas.microsoft.com/office/drawing/2014/main" id="{780E2E7D-3F70-4AE4-9D1B-7FFF1E0B2D7C}"/>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22281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1640" y="764704"/>
            <a:ext cx="5688632" cy="1631216"/>
          </a:xfrm>
          <a:prstGeom prst="rect">
            <a:avLst/>
          </a:prstGeom>
          <a:noFill/>
        </p:spPr>
        <p:txBody>
          <a:bodyPr wrap="square" rtlCol="0">
            <a:spAutoFit/>
          </a:bodyPr>
          <a:lstStyle/>
          <a:p>
            <a:r>
              <a:rPr lang="en-CA" sz="2000" dirty="0">
                <a:latin typeface="PT Sans Narrow" panose="020B0506020203020204" pitchFamily="34" charset="0"/>
              </a:rPr>
              <a:t>Once upon a time,  2 chicks from Ottawa started with a dream to get other chicks fit, fierce &amp; inspired.</a:t>
            </a:r>
          </a:p>
          <a:p>
            <a:endParaRPr lang="en-CA" sz="2000" dirty="0">
              <a:latin typeface="PT Sans Narrow" panose="020B0506020203020204" pitchFamily="34" charset="0"/>
            </a:endParaRPr>
          </a:p>
          <a:p>
            <a:r>
              <a:rPr lang="en-CA" sz="2000" dirty="0">
                <a:latin typeface="PT Sans Narrow" panose="020B0506020203020204" pitchFamily="34" charset="0"/>
              </a:rPr>
              <a:t>In 2008, they launched FIT CHICKS </a:t>
            </a:r>
            <a:r>
              <a:rPr lang="en-CA" sz="2000" dirty="0" err="1">
                <a:latin typeface="PT Sans Narrow" panose="020B0506020203020204" pitchFamily="34" charset="0"/>
              </a:rPr>
              <a:t>Bootcamp</a:t>
            </a:r>
            <a:r>
              <a:rPr lang="en-CA" sz="2000" dirty="0">
                <a:latin typeface="PT Sans Narrow" panose="020B0506020203020204" pitchFamily="34" charset="0"/>
              </a:rPr>
              <a:t> in Toronto &amp; 7 chicks showed up…..</a:t>
            </a:r>
          </a:p>
        </p:txBody>
      </p:sp>
      <p:pic>
        <p:nvPicPr>
          <p:cNvPr id="3" name="Picture 2">
            <a:extLst>
              <a:ext uri="{FF2B5EF4-FFF2-40B4-BE49-F238E27FC236}">
                <a16:creationId xmlns:a16="http://schemas.microsoft.com/office/drawing/2014/main" id="{FF8A6BA3-7A84-42BC-BAB2-E920FAD99CAD}"/>
              </a:ext>
            </a:extLst>
          </p:cNvPr>
          <p:cNvPicPr>
            <a:picLocks noChangeAspect="1"/>
          </p:cNvPicPr>
          <p:nvPr/>
        </p:nvPicPr>
        <p:blipFill rotWithShape="1">
          <a:blip r:embed="rId3"/>
          <a:srcRect l="35825" t="40201" r="42913" b="41599"/>
          <a:stretch/>
        </p:blipFill>
        <p:spPr>
          <a:xfrm>
            <a:off x="1619672" y="2780928"/>
            <a:ext cx="5328592" cy="2565618"/>
          </a:xfrm>
          <a:prstGeom prst="rect">
            <a:avLst/>
          </a:prstGeom>
        </p:spPr>
      </p:pic>
      <p:sp>
        <p:nvSpPr>
          <p:cNvPr id="2" name="Footer Placeholder 1">
            <a:extLst>
              <a:ext uri="{FF2B5EF4-FFF2-40B4-BE49-F238E27FC236}">
                <a16:creationId xmlns:a16="http://schemas.microsoft.com/office/drawing/2014/main" id="{A4B482A3-B22D-4C0A-87A1-8EF69C405212}"/>
              </a:ext>
            </a:extLst>
          </p:cNvPr>
          <p:cNvSpPr>
            <a:spLocks noGrp="1"/>
          </p:cNvSpPr>
          <p:nvPr>
            <p:ph type="ftr" sz="quarter" idx="11"/>
          </p:nvPr>
        </p:nvSpPr>
        <p:spPr/>
        <p:txBody>
          <a:bodyPr/>
          <a:lstStyle/>
          <a:p>
            <a:r>
              <a:rPr lang="en-CA"/>
              <a:t>www.fitchicksacademy.com</a:t>
            </a:r>
            <a:endParaRPr lang="en-CA" dirty="0"/>
          </a:p>
        </p:txBody>
      </p:sp>
    </p:spTree>
    <p:extLst>
      <p:ext uri="{BB962C8B-B14F-4D97-AF65-F5344CB8AC3E}">
        <p14:creationId xmlns:p14="http://schemas.microsoft.com/office/powerpoint/2010/main" val="7444324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TNESS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43</TotalTime>
  <Words>2304</Words>
  <Application>Microsoft Office PowerPoint</Application>
  <PresentationFormat>On-screen Show (4:3)</PresentationFormat>
  <Paragraphs>367</Paragraphs>
  <Slides>42</Slides>
  <Notes>42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Calibri</vt:lpstr>
      <vt:lpstr>Calibri Light</vt:lpstr>
      <vt:lpstr>Impact</vt:lpstr>
      <vt:lpstr>Lato Light</vt:lpstr>
      <vt:lpstr>Proxima Nova Alt ExCn Rg</vt:lpstr>
      <vt:lpstr>PT Sans Narrow</vt:lpstr>
      <vt:lpstr>1_Office Theme</vt:lpstr>
      <vt:lpstr>FITNESS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YOUR FIERCE INSTRUCTORS!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DEADLINE:  Oct 1st,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Jackson</dc:creator>
  <cp:lastModifiedBy>Laura Jackson</cp:lastModifiedBy>
  <cp:revision>5</cp:revision>
  <cp:lastPrinted>2019-09-25T22:50:14Z</cp:lastPrinted>
  <dcterms:created xsi:type="dcterms:W3CDTF">2019-09-25T22:24:43Z</dcterms:created>
  <dcterms:modified xsi:type="dcterms:W3CDTF">2020-04-01T22:16:52Z</dcterms:modified>
</cp:coreProperties>
</file>